
<file path=[Content_Types].xml><?xml version="1.0" encoding="utf-8"?>
<Types xmlns="http://schemas.openxmlformats.org/package/2006/content-types">
  <Default Extension="jpeg" ContentType="image/jpeg"/>
  <Default Extension="rels" ContentType="application/vnd.openxmlformats-package.relationships+xml"/>
  <Default Extension="ti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303" r:id="rId2"/>
    <p:sldId id="257" r:id="rId3"/>
    <p:sldId id="299" r:id="rId4"/>
    <p:sldId id="265" r:id="rId5"/>
    <p:sldId id="300" r:id="rId6"/>
    <p:sldId id="301" r:id="rId7"/>
    <p:sldId id="302" r:id="rId8"/>
    <p:sldId id="304" r:id="rId9"/>
    <p:sldId id="305" r:id="rId10"/>
    <p:sldId id="271" r:id="rId11"/>
    <p:sldId id="267" r:id="rId12"/>
    <p:sldId id="266" r:id="rId13"/>
    <p:sldId id="258" r:id="rId14"/>
    <p:sldId id="259" r:id="rId15"/>
    <p:sldId id="260" r:id="rId16"/>
    <p:sldId id="261" r:id="rId17"/>
    <p:sldId id="262" r:id="rId18"/>
    <p:sldId id="263" r:id="rId19"/>
    <p:sldId id="269" r:id="rId20"/>
    <p:sldId id="270" r:id="rId21"/>
    <p:sldId id="268" r:id="rId22"/>
    <p:sldId id="264"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378"/>
    <p:restoredTop sz="94662"/>
  </p:normalViewPr>
  <p:slideViewPr>
    <p:cSldViewPr>
      <p:cViewPr varScale="1">
        <p:scale>
          <a:sx n="176" d="100"/>
          <a:sy n="176" d="100"/>
        </p:scale>
        <p:origin x="1208" y="192"/>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07F70A4-8FD8-4226-9B32-45546447252B}" type="datetimeFigureOut">
              <a:rPr lang="en-US" smtClean="0"/>
              <a:t>4/20/20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093C21-9834-4F6E-B880-F645FADEAC59}" type="slidenum">
              <a:rPr lang="en-US" smtClean="0"/>
              <a:t>‹#›</a:t>
            </a:fld>
            <a:endParaRPr lang="en-US"/>
          </a:p>
        </p:txBody>
      </p:sp>
    </p:spTree>
    <p:extLst>
      <p:ext uri="{BB962C8B-B14F-4D97-AF65-F5344CB8AC3E}">
        <p14:creationId xmlns:p14="http://schemas.microsoft.com/office/powerpoint/2010/main" val="3077617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9D94423-6E2B-6D4F-BB7D-6DBAE44C24EB}" type="slidenum">
              <a:rPr lang="en-US" smtClean="0"/>
              <a:t>2</a:t>
            </a:fld>
            <a:endParaRPr lang="en-US"/>
          </a:p>
        </p:txBody>
      </p:sp>
    </p:spTree>
    <p:extLst>
      <p:ext uri="{BB962C8B-B14F-4D97-AF65-F5344CB8AC3E}">
        <p14:creationId xmlns:p14="http://schemas.microsoft.com/office/powerpoint/2010/main" val="2590302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p:cNvSpPr>
          <p:nvPr>
            <p:ph type="sldImg"/>
          </p:nvPr>
        </p:nvSpPr>
        <p:spPr>
          <a:ln/>
        </p:spPr>
      </p:sp>
      <p:sp>
        <p:nvSpPr>
          <p:cNvPr id="88066" name="Notes Placeholder 2"/>
          <p:cNvSpPr>
            <a:spLocks noGrp="1"/>
          </p:cNvSpPr>
          <p:nvPr>
            <p:ph type="body" idx="1"/>
          </p:nvPr>
        </p:nvSpPr>
        <p:spPr>
          <a:noFill/>
          <a:ln/>
        </p:spPr>
        <p:txBody>
          <a:bodyPr/>
          <a:lstStyle/>
          <a:p>
            <a:endParaRPr lang="en-US">
              <a:latin typeface="Arial" charset="0"/>
            </a:endParaRPr>
          </a:p>
        </p:txBody>
      </p:sp>
      <p:sp>
        <p:nvSpPr>
          <p:cNvPr id="88067" name="Slide Number Placeholder 3"/>
          <p:cNvSpPr>
            <a:spLocks noGrp="1"/>
          </p:cNvSpPr>
          <p:nvPr>
            <p:ph type="sldNum" sz="quarter" idx="5"/>
          </p:nvPr>
        </p:nvSpPr>
        <p:spPr>
          <a:noFill/>
        </p:spPr>
        <p:txBody>
          <a:bodyPr/>
          <a:lstStyle/>
          <a:p>
            <a:fld id="{F1BC8641-DAE4-4EDB-9A1E-9596895D00F1}" type="slidenum">
              <a:rPr lang="en-US" smtClean="0">
                <a:latin typeface="Arial" charset="0"/>
              </a:rPr>
              <a:pPr/>
              <a:t>17</a:t>
            </a:fld>
            <a:endParaRPr lang="en-US">
              <a:latin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p:cNvSpPr>
          <p:nvPr>
            <p:ph type="sldImg"/>
          </p:nvPr>
        </p:nvSpPr>
        <p:spPr>
          <a:ln/>
        </p:spPr>
      </p:sp>
      <p:sp>
        <p:nvSpPr>
          <p:cNvPr id="88066" name="Notes Placeholder 2"/>
          <p:cNvSpPr>
            <a:spLocks noGrp="1"/>
          </p:cNvSpPr>
          <p:nvPr>
            <p:ph type="body" idx="1"/>
          </p:nvPr>
        </p:nvSpPr>
        <p:spPr>
          <a:noFill/>
          <a:ln/>
        </p:spPr>
        <p:txBody>
          <a:bodyPr/>
          <a:lstStyle/>
          <a:p>
            <a:endParaRPr lang="en-US">
              <a:latin typeface="Arial" charset="0"/>
            </a:endParaRPr>
          </a:p>
        </p:txBody>
      </p:sp>
      <p:sp>
        <p:nvSpPr>
          <p:cNvPr id="88067" name="Slide Number Placeholder 3"/>
          <p:cNvSpPr>
            <a:spLocks noGrp="1"/>
          </p:cNvSpPr>
          <p:nvPr>
            <p:ph type="sldNum" sz="quarter" idx="5"/>
          </p:nvPr>
        </p:nvSpPr>
        <p:spPr>
          <a:noFill/>
        </p:spPr>
        <p:txBody>
          <a:bodyPr/>
          <a:lstStyle/>
          <a:p>
            <a:fld id="{F1BC8641-DAE4-4EDB-9A1E-9596895D00F1}" type="slidenum">
              <a:rPr lang="en-US" smtClean="0">
                <a:latin typeface="Arial" charset="0"/>
              </a:rPr>
              <a:pPr/>
              <a:t>18</a:t>
            </a:fld>
            <a:endParaRPr lang="en-US">
              <a:latin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p:cNvSpPr>
          <p:nvPr>
            <p:ph type="sldImg"/>
          </p:nvPr>
        </p:nvSpPr>
        <p:spPr>
          <a:ln/>
        </p:spPr>
      </p:sp>
      <p:sp>
        <p:nvSpPr>
          <p:cNvPr id="86018" name="Notes Placeholder 2"/>
          <p:cNvSpPr>
            <a:spLocks noGrp="1"/>
          </p:cNvSpPr>
          <p:nvPr>
            <p:ph type="body" idx="1"/>
          </p:nvPr>
        </p:nvSpPr>
        <p:spPr>
          <a:noFill/>
          <a:ln/>
        </p:spPr>
        <p:txBody>
          <a:bodyPr/>
          <a:lstStyle/>
          <a:p>
            <a:r>
              <a:rPr lang="en-US" dirty="0">
                <a:latin typeface="Arial" charset="0"/>
              </a:rPr>
              <a:t>Enclosed surface of a loop</a:t>
            </a:r>
          </a:p>
        </p:txBody>
      </p:sp>
      <p:sp>
        <p:nvSpPr>
          <p:cNvPr id="86019" name="Slide Number Placeholder 3"/>
          <p:cNvSpPr>
            <a:spLocks noGrp="1"/>
          </p:cNvSpPr>
          <p:nvPr>
            <p:ph type="sldNum" sz="quarter" idx="5"/>
          </p:nvPr>
        </p:nvSpPr>
        <p:spPr>
          <a:noFill/>
        </p:spPr>
        <p:txBody>
          <a:bodyPr/>
          <a:lstStyle/>
          <a:p>
            <a:fld id="{4E90DCC3-A20C-416D-893F-A63C20E4F0B5}" type="slidenum">
              <a:rPr lang="en-US" smtClean="0">
                <a:latin typeface="Arial" charset="0"/>
              </a:rPr>
              <a:pPr/>
              <a:t>19</a:t>
            </a:fld>
            <a:endParaRPr lang="en-US">
              <a:latin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p:cNvSpPr>
          <p:nvPr>
            <p:ph type="sldImg"/>
          </p:nvPr>
        </p:nvSpPr>
        <p:spPr>
          <a:ln/>
        </p:spPr>
      </p:sp>
      <p:sp>
        <p:nvSpPr>
          <p:cNvPr id="88066" name="Notes Placeholder 2"/>
          <p:cNvSpPr>
            <a:spLocks noGrp="1"/>
          </p:cNvSpPr>
          <p:nvPr>
            <p:ph type="body" idx="1"/>
          </p:nvPr>
        </p:nvSpPr>
        <p:spPr>
          <a:noFill/>
          <a:ln/>
        </p:spPr>
        <p:txBody>
          <a:bodyPr/>
          <a:lstStyle/>
          <a:p>
            <a:endParaRPr lang="en-US">
              <a:latin typeface="Arial" charset="0"/>
            </a:endParaRPr>
          </a:p>
        </p:txBody>
      </p:sp>
      <p:sp>
        <p:nvSpPr>
          <p:cNvPr id="88067" name="Slide Number Placeholder 3"/>
          <p:cNvSpPr>
            <a:spLocks noGrp="1"/>
          </p:cNvSpPr>
          <p:nvPr>
            <p:ph type="sldNum" sz="quarter" idx="5"/>
          </p:nvPr>
        </p:nvSpPr>
        <p:spPr>
          <a:noFill/>
        </p:spPr>
        <p:txBody>
          <a:bodyPr/>
          <a:lstStyle/>
          <a:p>
            <a:fld id="{F1BC8641-DAE4-4EDB-9A1E-9596895D00F1}" type="slidenum">
              <a:rPr lang="en-US" smtClean="0">
                <a:latin typeface="Arial" charset="0"/>
              </a:rPr>
              <a:pPr/>
              <a:t>21</a:t>
            </a:fld>
            <a:endParaRPr lang="en-US">
              <a:latin typeface="Arial"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p:cNvSpPr>
          <p:nvPr>
            <p:ph type="sldImg"/>
          </p:nvPr>
        </p:nvSpPr>
        <p:spPr>
          <a:ln/>
        </p:spPr>
      </p:sp>
      <p:sp>
        <p:nvSpPr>
          <p:cNvPr id="86018" name="Notes Placeholder 2"/>
          <p:cNvSpPr>
            <a:spLocks noGrp="1"/>
          </p:cNvSpPr>
          <p:nvPr>
            <p:ph type="body" idx="1"/>
          </p:nvPr>
        </p:nvSpPr>
        <p:spPr>
          <a:noFill/>
          <a:ln/>
        </p:spPr>
        <p:txBody>
          <a:bodyPr/>
          <a:lstStyle/>
          <a:p>
            <a:r>
              <a:rPr lang="en-US" dirty="0">
                <a:latin typeface="Arial" charset="0"/>
              </a:rPr>
              <a:t>Enclosed surface of a loop</a:t>
            </a:r>
          </a:p>
        </p:txBody>
      </p:sp>
      <p:sp>
        <p:nvSpPr>
          <p:cNvPr id="86019" name="Slide Number Placeholder 3"/>
          <p:cNvSpPr>
            <a:spLocks noGrp="1"/>
          </p:cNvSpPr>
          <p:nvPr>
            <p:ph type="sldNum" sz="quarter" idx="5"/>
          </p:nvPr>
        </p:nvSpPr>
        <p:spPr>
          <a:noFill/>
        </p:spPr>
        <p:txBody>
          <a:bodyPr/>
          <a:lstStyle/>
          <a:p>
            <a:fld id="{4E90DCC3-A20C-416D-893F-A63C20E4F0B5}" type="slidenum">
              <a:rPr lang="en-US" smtClean="0">
                <a:latin typeface="Arial" charset="0"/>
              </a:rPr>
              <a:pPr/>
              <a:t>22</a:t>
            </a:fld>
            <a:endParaRPr lang="en-US">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9D94423-6E2B-6D4F-BB7D-6DBAE44C24EB}" type="slidenum">
              <a:rPr lang="en-US" smtClean="0"/>
              <a:t>3</a:t>
            </a:fld>
            <a:endParaRPr lang="en-US"/>
          </a:p>
        </p:txBody>
      </p:sp>
    </p:spTree>
    <p:extLst>
      <p:ext uri="{BB962C8B-B14F-4D97-AF65-F5344CB8AC3E}">
        <p14:creationId xmlns:p14="http://schemas.microsoft.com/office/powerpoint/2010/main" val="1329144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Writer 3159 P 5</a:t>
            </a:r>
          </a:p>
        </p:txBody>
      </p:sp>
      <p:sp>
        <p:nvSpPr>
          <p:cNvPr id="4" name="Slide Number Placeholder 3"/>
          <p:cNvSpPr>
            <a:spLocks noGrp="1"/>
          </p:cNvSpPr>
          <p:nvPr>
            <p:ph type="sldNum" sz="quarter" idx="5"/>
          </p:nvPr>
        </p:nvSpPr>
        <p:spPr/>
        <p:txBody>
          <a:bodyPr/>
          <a:lstStyle/>
          <a:p>
            <a:fld id="{29D94423-6E2B-6D4F-BB7D-6DBAE44C24EB}" type="slidenum">
              <a:rPr lang="en-US" smtClean="0"/>
              <a:t>7</a:t>
            </a:fld>
            <a:endParaRPr lang="en-US"/>
          </a:p>
        </p:txBody>
      </p:sp>
    </p:spTree>
    <p:extLst>
      <p:ext uri="{BB962C8B-B14F-4D97-AF65-F5344CB8AC3E}">
        <p14:creationId xmlns:p14="http://schemas.microsoft.com/office/powerpoint/2010/main" val="2565445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p:cNvSpPr>
          <p:nvPr>
            <p:ph type="sldImg"/>
          </p:nvPr>
        </p:nvSpPr>
        <p:spPr>
          <a:ln/>
        </p:spPr>
      </p:sp>
      <p:sp>
        <p:nvSpPr>
          <p:cNvPr id="79874" name="Notes Placeholder 2"/>
          <p:cNvSpPr>
            <a:spLocks noGrp="1"/>
          </p:cNvSpPr>
          <p:nvPr>
            <p:ph type="body" idx="1"/>
          </p:nvPr>
        </p:nvSpPr>
        <p:spPr>
          <a:noFill/>
          <a:ln/>
        </p:spPr>
        <p:txBody>
          <a:bodyPr/>
          <a:lstStyle/>
          <a:p>
            <a:endParaRPr lang="en-US">
              <a:latin typeface="Arial" charset="0"/>
            </a:endParaRPr>
          </a:p>
        </p:txBody>
      </p:sp>
      <p:sp>
        <p:nvSpPr>
          <p:cNvPr id="79875" name="Slide Number Placeholder 3"/>
          <p:cNvSpPr>
            <a:spLocks noGrp="1"/>
          </p:cNvSpPr>
          <p:nvPr>
            <p:ph type="sldNum" sz="quarter" idx="5"/>
          </p:nvPr>
        </p:nvSpPr>
        <p:spPr>
          <a:noFill/>
        </p:spPr>
        <p:txBody>
          <a:bodyPr/>
          <a:lstStyle/>
          <a:p>
            <a:fld id="{78DD50A3-0A8D-4F71-92D5-5BFA52B3DA49}" type="slidenum">
              <a:rPr lang="en-US" smtClean="0">
                <a:latin typeface="Arial" charset="0"/>
              </a:rPr>
              <a:pPr/>
              <a:t>11</a:t>
            </a:fld>
            <a:endParaRPr lang="en-US">
              <a:latin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p:cNvSpPr>
          <p:nvPr>
            <p:ph type="sldImg"/>
          </p:nvPr>
        </p:nvSpPr>
        <p:spPr>
          <a:ln/>
        </p:spPr>
      </p:sp>
      <p:sp>
        <p:nvSpPr>
          <p:cNvPr id="79874" name="Notes Placeholder 2"/>
          <p:cNvSpPr>
            <a:spLocks noGrp="1"/>
          </p:cNvSpPr>
          <p:nvPr>
            <p:ph type="body" idx="1"/>
          </p:nvPr>
        </p:nvSpPr>
        <p:spPr>
          <a:noFill/>
          <a:ln/>
        </p:spPr>
        <p:txBody>
          <a:bodyPr/>
          <a:lstStyle/>
          <a:p>
            <a:endParaRPr lang="en-US">
              <a:latin typeface="Arial" charset="0"/>
            </a:endParaRPr>
          </a:p>
        </p:txBody>
      </p:sp>
      <p:sp>
        <p:nvSpPr>
          <p:cNvPr id="79875" name="Slide Number Placeholder 3"/>
          <p:cNvSpPr>
            <a:spLocks noGrp="1"/>
          </p:cNvSpPr>
          <p:nvPr>
            <p:ph type="sldNum" sz="quarter" idx="5"/>
          </p:nvPr>
        </p:nvSpPr>
        <p:spPr>
          <a:noFill/>
        </p:spPr>
        <p:txBody>
          <a:bodyPr/>
          <a:lstStyle/>
          <a:p>
            <a:fld id="{78DD50A3-0A8D-4F71-92D5-5BFA52B3DA49}" type="slidenum">
              <a:rPr lang="en-US" smtClean="0">
                <a:latin typeface="Arial" charset="0"/>
              </a:rPr>
              <a:pPr/>
              <a:t>12</a:t>
            </a:fld>
            <a:endParaRPr lang="en-US">
              <a:latin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p:cNvSpPr>
          <p:nvPr>
            <p:ph type="sldImg"/>
          </p:nvPr>
        </p:nvSpPr>
        <p:spPr>
          <a:ln/>
        </p:spPr>
      </p:sp>
      <p:sp>
        <p:nvSpPr>
          <p:cNvPr id="81922" name="Notes Placeholder 2"/>
          <p:cNvSpPr>
            <a:spLocks noGrp="1"/>
          </p:cNvSpPr>
          <p:nvPr>
            <p:ph type="body" idx="1"/>
          </p:nvPr>
        </p:nvSpPr>
        <p:spPr>
          <a:noFill/>
          <a:ln/>
        </p:spPr>
        <p:txBody>
          <a:bodyPr/>
          <a:lstStyle/>
          <a:p>
            <a:r>
              <a:rPr lang="en-US" dirty="0">
                <a:latin typeface="Arial" charset="0"/>
              </a:rPr>
              <a:t>Shape features:</a:t>
            </a:r>
          </a:p>
          <a:p>
            <a:r>
              <a:rPr lang="en-US" dirty="0">
                <a:latin typeface="Arial" charset="0"/>
              </a:rPr>
              <a:t>o Direction of the entire stroke</a:t>
            </a:r>
          </a:p>
          <a:p>
            <a:r>
              <a:rPr lang="en-US" dirty="0">
                <a:latin typeface="Arial" charset="0"/>
              </a:rPr>
              <a:t>o Direction of the beginning</a:t>
            </a:r>
            <a:r>
              <a:rPr lang="en-US" baseline="0" dirty="0">
                <a:latin typeface="Arial" charset="0"/>
              </a:rPr>
              <a:t> of the stroke</a:t>
            </a:r>
            <a:endParaRPr lang="en-US" dirty="0">
              <a:latin typeface="Arial" charset="0"/>
            </a:endParaRPr>
          </a:p>
        </p:txBody>
      </p:sp>
      <p:sp>
        <p:nvSpPr>
          <p:cNvPr id="81923" name="Slide Number Placeholder 3"/>
          <p:cNvSpPr>
            <a:spLocks noGrp="1"/>
          </p:cNvSpPr>
          <p:nvPr>
            <p:ph type="sldNum" sz="quarter" idx="5"/>
          </p:nvPr>
        </p:nvSpPr>
        <p:spPr>
          <a:noFill/>
        </p:spPr>
        <p:txBody>
          <a:bodyPr/>
          <a:lstStyle/>
          <a:p>
            <a:fld id="{08E0C611-5F77-40E0-8B51-830E761070A9}" type="slidenum">
              <a:rPr lang="en-US" smtClean="0">
                <a:latin typeface="Arial" charset="0"/>
              </a:rPr>
              <a:pPr/>
              <a:t>13</a:t>
            </a:fld>
            <a:endParaRPr lang="en-US">
              <a:latin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a:ln/>
        </p:spPr>
      </p:sp>
      <p:sp>
        <p:nvSpPr>
          <p:cNvPr id="83970" name="Notes Placeholder 2"/>
          <p:cNvSpPr>
            <a:spLocks noGrp="1"/>
          </p:cNvSpPr>
          <p:nvPr>
            <p:ph type="body" idx="1"/>
          </p:nvPr>
        </p:nvSpPr>
        <p:spPr>
          <a:noFill/>
          <a:ln/>
        </p:spPr>
        <p:txBody>
          <a:bodyPr/>
          <a:lstStyle/>
          <a:p>
            <a:r>
              <a:rPr lang="en-US" dirty="0">
                <a:latin typeface="Arial" charset="0"/>
              </a:rPr>
              <a:t>Straightness of a stroke</a:t>
            </a:r>
          </a:p>
        </p:txBody>
      </p:sp>
      <p:sp>
        <p:nvSpPr>
          <p:cNvPr id="83971" name="Slide Number Placeholder 3"/>
          <p:cNvSpPr>
            <a:spLocks noGrp="1"/>
          </p:cNvSpPr>
          <p:nvPr>
            <p:ph type="sldNum" sz="quarter" idx="5"/>
          </p:nvPr>
        </p:nvSpPr>
        <p:spPr>
          <a:noFill/>
        </p:spPr>
        <p:txBody>
          <a:bodyPr/>
          <a:lstStyle/>
          <a:p>
            <a:fld id="{B8CA8D01-A4C4-4B1D-AF41-E10484237C62}" type="slidenum">
              <a:rPr lang="en-US" smtClean="0">
                <a:latin typeface="Arial" charset="0"/>
              </a:rPr>
              <a:pPr/>
              <a:t>14</a:t>
            </a:fld>
            <a:endParaRPr lang="en-US">
              <a:latin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p:cNvSpPr>
          <p:nvPr>
            <p:ph type="sldImg"/>
          </p:nvPr>
        </p:nvSpPr>
        <p:spPr>
          <a:ln/>
        </p:spPr>
      </p:sp>
      <p:sp>
        <p:nvSpPr>
          <p:cNvPr id="86018" name="Notes Placeholder 2"/>
          <p:cNvSpPr>
            <a:spLocks noGrp="1"/>
          </p:cNvSpPr>
          <p:nvPr>
            <p:ph type="body" idx="1"/>
          </p:nvPr>
        </p:nvSpPr>
        <p:spPr>
          <a:noFill/>
          <a:ln/>
        </p:spPr>
        <p:txBody>
          <a:bodyPr/>
          <a:lstStyle/>
          <a:p>
            <a:r>
              <a:rPr lang="en-US" dirty="0">
                <a:latin typeface="Arial" charset="0"/>
              </a:rPr>
              <a:t>Enclosed surface of a loop</a:t>
            </a:r>
          </a:p>
        </p:txBody>
      </p:sp>
      <p:sp>
        <p:nvSpPr>
          <p:cNvPr id="86019" name="Slide Number Placeholder 3"/>
          <p:cNvSpPr>
            <a:spLocks noGrp="1"/>
          </p:cNvSpPr>
          <p:nvPr>
            <p:ph type="sldNum" sz="quarter" idx="5"/>
          </p:nvPr>
        </p:nvSpPr>
        <p:spPr>
          <a:noFill/>
        </p:spPr>
        <p:txBody>
          <a:bodyPr/>
          <a:lstStyle/>
          <a:p>
            <a:fld id="{4E90DCC3-A20C-416D-893F-A63C20E4F0B5}" type="slidenum">
              <a:rPr lang="en-US" smtClean="0">
                <a:latin typeface="Arial" charset="0"/>
              </a:rPr>
              <a:pPr/>
              <a:t>15</a:t>
            </a:fld>
            <a:endParaRPr lang="en-US">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p:cNvSpPr>
          <p:nvPr>
            <p:ph type="sldImg"/>
          </p:nvPr>
        </p:nvSpPr>
        <p:spPr>
          <a:ln/>
        </p:spPr>
      </p:sp>
      <p:sp>
        <p:nvSpPr>
          <p:cNvPr id="88066" name="Notes Placeholder 2"/>
          <p:cNvSpPr>
            <a:spLocks noGrp="1"/>
          </p:cNvSpPr>
          <p:nvPr>
            <p:ph type="body" idx="1"/>
          </p:nvPr>
        </p:nvSpPr>
        <p:spPr>
          <a:noFill/>
          <a:ln/>
        </p:spPr>
        <p:txBody>
          <a:bodyPr/>
          <a:lstStyle/>
          <a:p>
            <a:endParaRPr lang="en-US">
              <a:latin typeface="Arial" charset="0"/>
            </a:endParaRPr>
          </a:p>
        </p:txBody>
      </p:sp>
      <p:sp>
        <p:nvSpPr>
          <p:cNvPr id="88067" name="Slide Number Placeholder 3"/>
          <p:cNvSpPr>
            <a:spLocks noGrp="1"/>
          </p:cNvSpPr>
          <p:nvPr>
            <p:ph type="sldNum" sz="quarter" idx="5"/>
          </p:nvPr>
        </p:nvSpPr>
        <p:spPr>
          <a:noFill/>
        </p:spPr>
        <p:txBody>
          <a:bodyPr/>
          <a:lstStyle/>
          <a:p>
            <a:fld id="{F1BC8641-DAE4-4EDB-9A1E-9596895D00F1}" type="slidenum">
              <a:rPr lang="en-US" smtClean="0">
                <a:latin typeface="Arial" charset="0"/>
              </a:rPr>
              <a:pPr/>
              <a:t>16</a:t>
            </a:fld>
            <a:endParaRPr lang="en-US">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EAAF345-2428-44BC-8ED1-803CBBFD5AC7}" type="datetimeFigureOut">
              <a:rPr lang="en-US" smtClean="0"/>
              <a:pPr/>
              <a:t>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3294A8-CF07-4842-8170-534ECE4B5C5B}" type="slidenum">
              <a:rPr lang="en-US" smtClean="0"/>
              <a:pPr/>
              <a:t>‹#›</a:t>
            </a:fld>
            <a:endParaRPr lang="en-US"/>
          </a:p>
        </p:txBody>
      </p:sp>
    </p:spTree>
    <p:extLst>
      <p:ext uri="{BB962C8B-B14F-4D97-AF65-F5344CB8AC3E}">
        <p14:creationId xmlns:p14="http://schemas.microsoft.com/office/powerpoint/2010/main" val="17856300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AAF345-2428-44BC-8ED1-803CBBFD5AC7}" type="datetimeFigureOut">
              <a:rPr lang="en-US" smtClean="0"/>
              <a:pPr/>
              <a:t>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3294A8-CF07-4842-8170-534ECE4B5C5B}" type="slidenum">
              <a:rPr lang="en-US" smtClean="0"/>
              <a:pPr/>
              <a:t>‹#›</a:t>
            </a:fld>
            <a:endParaRPr lang="en-US"/>
          </a:p>
        </p:txBody>
      </p:sp>
    </p:spTree>
    <p:extLst>
      <p:ext uri="{BB962C8B-B14F-4D97-AF65-F5344CB8AC3E}">
        <p14:creationId xmlns:p14="http://schemas.microsoft.com/office/powerpoint/2010/main" val="2552100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AAF345-2428-44BC-8ED1-803CBBFD5AC7}" type="datetimeFigureOut">
              <a:rPr lang="en-US" smtClean="0"/>
              <a:pPr/>
              <a:t>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3294A8-CF07-4842-8170-534ECE4B5C5B}" type="slidenum">
              <a:rPr lang="en-US" smtClean="0"/>
              <a:pPr/>
              <a:t>‹#›</a:t>
            </a:fld>
            <a:endParaRPr lang="en-US"/>
          </a:p>
        </p:txBody>
      </p:sp>
    </p:spTree>
    <p:extLst>
      <p:ext uri="{BB962C8B-B14F-4D97-AF65-F5344CB8AC3E}">
        <p14:creationId xmlns:p14="http://schemas.microsoft.com/office/powerpoint/2010/main" val="2850957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AAF345-2428-44BC-8ED1-803CBBFD5AC7}" type="datetimeFigureOut">
              <a:rPr lang="en-US" smtClean="0"/>
              <a:pPr/>
              <a:t>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3294A8-CF07-4842-8170-534ECE4B5C5B}" type="slidenum">
              <a:rPr lang="en-US" smtClean="0"/>
              <a:pPr/>
              <a:t>‹#›</a:t>
            </a:fld>
            <a:endParaRPr lang="en-US"/>
          </a:p>
        </p:txBody>
      </p:sp>
    </p:spTree>
    <p:extLst>
      <p:ext uri="{BB962C8B-B14F-4D97-AF65-F5344CB8AC3E}">
        <p14:creationId xmlns:p14="http://schemas.microsoft.com/office/powerpoint/2010/main" val="898832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AAF345-2428-44BC-8ED1-803CBBFD5AC7}" type="datetimeFigureOut">
              <a:rPr lang="en-US" smtClean="0"/>
              <a:pPr/>
              <a:t>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3294A8-CF07-4842-8170-534ECE4B5C5B}" type="slidenum">
              <a:rPr lang="en-US" smtClean="0"/>
              <a:pPr/>
              <a:t>‹#›</a:t>
            </a:fld>
            <a:endParaRPr lang="en-US"/>
          </a:p>
        </p:txBody>
      </p:sp>
    </p:spTree>
    <p:extLst>
      <p:ext uri="{BB962C8B-B14F-4D97-AF65-F5344CB8AC3E}">
        <p14:creationId xmlns:p14="http://schemas.microsoft.com/office/powerpoint/2010/main" val="2910869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EAAF345-2428-44BC-8ED1-803CBBFD5AC7}" type="datetimeFigureOut">
              <a:rPr lang="en-US" smtClean="0"/>
              <a:pPr/>
              <a:t>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3294A8-CF07-4842-8170-534ECE4B5C5B}" type="slidenum">
              <a:rPr lang="en-US" smtClean="0"/>
              <a:pPr/>
              <a:t>‹#›</a:t>
            </a:fld>
            <a:endParaRPr lang="en-US"/>
          </a:p>
        </p:txBody>
      </p:sp>
    </p:spTree>
    <p:extLst>
      <p:ext uri="{BB962C8B-B14F-4D97-AF65-F5344CB8AC3E}">
        <p14:creationId xmlns:p14="http://schemas.microsoft.com/office/powerpoint/2010/main" val="1166914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EAAF345-2428-44BC-8ED1-803CBBFD5AC7}" type="datetimeFigureOut">
              <a:rPr lang="en-US" smtClean="0"/>
              <a:pPr/>
              <a:t>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3294A8-CF07-4842-8170-534ECE4B5C5B}" type="slidenum">
              <a:rPr lang="en-US" smtClean="0"/>
              <a:pPr/>
              <a:t>‹#›</a:t>
            </a:fld>
            <a:endParaRPr lang="en-US"/>
          </a:p>
        </p:txBody>
      </p:sp>
    </p:spTree>
    <p:extLst>
      <p:ext uri="{BB962C8B-B14F-4D97-AF65-F5344CB8AC3E}">
        <p14:creationId xmlns:p14="http://schemas.microsoft.com/office/powerpoint/2010/main" val="3270365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EAAF345-2428-44BC-8ED1-803CBBFD5AC7}" type="datetimeFigureOut">
              <a:rPr lang="en-US" smtClean="0"/>
              <a:pPr/>
              <a:t>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3294A8-CF07-4842-8170-534ECE4B5C5B}" type="slidenum">
              <a:rPr lang="en-US" smtClean="0"/>
              <a:pPr/>
              <a:t>‹#›</a:t>
            </a:fld>
            <a:endParaRPr lang="en-US"/>
          </a:p>
        </p:txBody>
      </p:sp>
    </p:spTree>
    <p:extLst>
      <p:ext uri="{BB962C8B-B14F-4D97-AF65-F5344CB8AC3E}">
        <p14:creationId xmlns:p14="http://schemas.microsoft.com/office/powerpoint/2010/main" val="1792199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AAF345-2428-44BC-8ED1-803CBBFD5AC7}" type="datetimeFigureOut">
              <a:rPr lang="en-US" smtClean="0"/>
              <a:pPr/>
              <a:t>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3294A8-CF07-4842-8170-534ECE4B5C5B}" type="slidenum">
              <a:rPr lang="en-US" smtClean="0"/>
              <a:pPr/>
              <a:t>‹#›</a:t>
            </a:fld>
            <a:endParaRPr lang="en-US"/>
          </a:p>
        </p:txBody>
      </p:sp>
    </p:spTree>
    <p:extLst>
      <p:ext uri="{BB962C8B-B14F-4D97-AF65-F5344CB8AC3E}">
        <p14:creationId xmlns:p14="http://schemas.microsoft.com/office/powerpoint/2010/main" val="1907739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AAF345-2428-44BC-8ED1-803CBBFD5AC7}" type="datetimeFigureOut">
              <a:rPr lang="en-US" smtClean="0"/>
              <a:pPr/>
              <a:t>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3294A8-CF07-4842-8170-534ECE4B5C5B}" type="slidenum">
              <a:rPr lang="en-US" smtClean="0"/>
              <a:pPr/>
              <a:t>‹#›</a:t>
            </a:fld>
            <a:endParaRPr lang="en-US"/>
          </a:p>
        </p:txBody>
      </p:sp>
    </p:spTree>
    <p:extLst>
      <p:ext uri="{BB962C8B-B14F-4D97-AF65-F5344CB8AC3E}">
        <p14:creationId xmlns:p14="http://schemas.microsoft.com/office/powerpoint/2010/main" val="2522809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AAF345-2428-44BC-8ED1-803CBBFD5AC7}" type="datetimeFigureOut">
              <a:rPr lang="en-US" smtClean="0"/>
              <a:pPr/>
              <a:t>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3294A8-CF07-4842-8170-534ECE4B5C5B}" type="slidenum">
              <a:rPr lang="en-US" smtClean="0"/>
              <a:pPr/>
              <a:t>‹#›</a:t>
            </a:fld>
            <a:endParaRPr lang="en-US"/>
          </a:p>
        </p:txBody>
      </p:sp>
    </p:spTree>
    <p:extLst>
      <p:ext uri="{BB962C8B-B14F-4D97-AF65-F5344CB8AC3E}">
        <p14:creationId xmlns:p14="http://schemas.microsoft.com/office/powerpoint/2010/main" val="2861088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AAF345-2428-44BC-8ED1-803CBBFD5AC7}" type="datetimeFigureOut">
              <a:rPr lang="en-US" smtClean="0"/>
              <a:pPr/>
              <a:t>4/20/20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3294A8-CF07-4842-8170-534ECE4B5C5B}" type="slidenum">
              <a:rPr lang="en-US" smtClean="0"/>
              <a:pPr/>
              <a:t>‹#›</a:t>
            </a:fld>
            <a:endParaRPr lang="en-US"/>
          </a:p>
        </p:txBody>
      </p:sp>
    </p:spTree>
    <p:extLst>
      <p:ext uri="{BB962C8B-B14F-4D97-AF65-F5344CB8AC3E}">
        <p14:creationId xmlns:p14="http://schemas.microsoft.com/office/powerpoint/2010/main" val="32544019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neuroscript.net/tutorials.php" TargetMode="External"/><Relationship Id="rId2" Type="http://schemas.openxmlformats.org/officeDocument/2006/relationships/hyperlink" Target="https://neuroscript.net/tutorial/MovAlyzeRFeatures.pdf"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wmf"/></Relationships>
</file>

<file path=ppt/slides/_rels/slide13.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6.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wmf"/><Relationship Id="rId4" Type="http://schemas.openxmlformats.org/officeDocument/2006/relationships/image" Target="../media/image6.wmf"/></Relationships>
</file>

<file path=ppt/slides/_rels/slide17.xml.rels><?xml version="1.0" encoding="UTF-8" standalone="yes"?>
<Relationships xmlns="http://schemas.openxmlformats.org/package/2006/relationships"><Relationship Id="rId3" Type="http://schemas.openxmlformats.org/officeDocument/2006/relationships/image" Target="../media/image2.wmf"/><Relationship Id="rId7" Type="http://schemas.openxmlformats.org/officeDocument/2006/relationships/image" Target="../media/image9.w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wmf"/><Relationship Id="rId5" Type="http://schemas.openxmlformats.org/officeDocument/2006/relationships/image" Target="../media/image7.wmf"/><Relationship Id="rId4" Type="http://schemas.openxmlformats.org/officeDocument/2006/relationships/image" Target="../media/image6.wmf"/></Relationships>
</file>

<file path=ppt/slides/_rels/slide18.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wmf"/><Relationship Id="rId4" Type="http://schemas.openxmlformats.org/officeDocument/2006/relationships/image" Target="../media/image10.w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7.wmf"/><Relationship Id="rId4" Type="http://schemas.openxmlformats.org/officeDocument/2006/relationships/image" Target="../media/image6.w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160C4-81A9-B342-93C1-8DAFAB36B1DD}"/>
              </a:ext>
            </a:extLst>
          </p:cNvPr>
          <p:cNvSpPr>
            <a:spLocks noGrp="1"/>
          </p:cNvSpPr>
          <p:nvPr>
            <p:ph type="ctrTitle"/>
          </p:nvPr>
        </p:nvSpPr>
        <p:spPr/>
        <p:txBody>
          <a:bodyPr/>
          <a:lstStyle/>
          <a:p>
            <a:r>
              <a:rPr lang="en-US" dirty="0"/>
              <a:t>Handwriting Samples</a:t>
            </a:r>
          </a:p>
        </p:txBody>
      </p:sp>
      <p:sp>
        <p:nvSpPr>
          <p:cNvPr id="3" name="Subtitle 2">
            <a:extLst>
              <a:ext uri="{FF2B5EF4-FFF2-40B4-BE49-F238E27FC236}">
                <a16:creationId xmlns:a16="http://schemas.microsoft.com/office/drawing/2014/main" id="{F302C4C1-274E-B24F-90C4-191F0303F3CE}"/>
              </a:ext>
            </a:extLst>
          </p:cNvPr>
          <p:cNvSpPr>
            <a:spLocks noGrp="1"/>
          </p:cNvSpPr>
          <p:nvPr>
            <p:ph type="subTitle" idx="1"/>
          </p:nvPr>
        </p:nvSpPr>
        <p:spPr/>
        <p:txBody>
          <a:bodyPr/>
          <a:lstStyle/>
          <a:p>
            <a:r>
              <a:rPr lang="en-US" dirty="0"/>
              <a:t>Notes from CPS and Cami </a:t>
            </a:r>
            <a:r>
              <a:rPr lang="en-US" dirty="0" err="1"/>
              <a:t>Fuglsby</a:t>
            </a:r>
            <a:endParaRPr lang="en-US" dirty="0"/>
          </a:p>
        </p:txBody>
      </p:sp>
    </p:spTree>
    <p:extLst>
      <p:ext uri="{BB962C8B-B14F-4D97-AF65-F5344CB8AC3E}">
        <p14:creationId xmlns:p14="http://schemas.microsoft.com/office/powerpoint/2010/main" val="32650586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219AF-170F-7342-A8B5-A76597E3C79A}"/>
              </a:ext>
            </a:extLst>
          </p:cNvPr>
          <p:cNvSpPr>
            <a:spLocks noGrp="1"/>
          </p:cNvSpPr>
          <p:nvPr>
            <p:ph type="ctrTitle"/>
          </p:nvPr>
        </p:nvSpPr>
        <p:spPr/>
        <p:txBody>
          <a:bodyPr/>
          <a:lstStyle/>
          <a:p>
            <a:r>
              <a:rPr lang="en-US" dirty="0"/>
              <a:t>Introduction to </a:t>
            </a:r>
            <a:r>
              <a:rPr lang="en-US" dirty="0" err="1"/>
              <a:t>MovAlyzeR</a:t>
            </a:r>
            <a:r>
              <a:rPr lang="en-US" dirty="0"/>
              <a:t> Features</a:t>
            </a:r>
          </a:p>
        </p:txBody>
      </p:sp>
      <p:sp>
        <p:nvSpPr>
          <p:cNvPr id="3" name="Subtitle 2">
            <a:extLst>
              <a:ext uri="{FF2B5EF4-FFF2-40B4-BE49-F238E27FC236}">
                <a16:creationId xmlns:a16="http://schemas.microsoft.com/office/drawing/2014/main" id="{C5B821E1-0F14-9141-A43F-01C3BFC47DE1}"/>
              </a:ext>
            </a:extLst>
          </p:cNvPr>
          <p:cNvSpPr>
            <a:spLocks noGrp="1"/>
          </p:cNvSpPr>
          <p:nvPr>
            <p:ph type="subTitle" idx="1"/>
          </p:nvPr>
        </p:nvSpPr>
        <p:spPr/>
        <p:txBody>
          <a:bodyPr>
            <a:normAutofit fontScale="47500" lnSpcReduction="20000"/>
          </a:bodyPr>
          <a:lstStyle/>
          <a:p>
            <a:r>
              <a:rPr lang="en-US" dirty="0"/>
              <a:t>Provided Prof. Michael </a:t>
            </a:r>
            <a:r>
              <a:rPr lang="en-US" dirty="0" err="1"/>
              <a:t>Caliguri</a:t>
            </a:r>
            <a:r>
              <a:rPr lang="en-US" dirty="0"/>
              <a:t> and from the </a:t>
            </a:r>
            <a:r>
              <a:rPr lang="en-US" dirty="0" err="1"/>
              <a:t>MoVAlyzeR</a:t>
            </a:r>
            <a:r>
              <a:rPr lang="en-US" dirty="0"/>
              <a:t> website at </a:t>
            </a:r>
            <a:r>
              <a:rPr lang="en-US" dirty="0">
                <a:hlinkClick r:id="rId2"/>
              </a:rPr>
              <a:t>https://neuroscript.net/tutorial/MovAlyzeRFeatures.pdf</a:t>
            </a:r>
            <a:r>
              <a:rPr lang="en-US" dirty="0"/>
              <a:t> .</a:t>
            </a:r>
          </a:p>
          <a:p>
            <a:endParaRPr lang="en-US" dirty="0"/>
          </a:p>
          <a:p>
            <a:r>
              <a:rPr lang="en-US" dirty="0"/>
              <a:t>See </a:t>
            </a:r>
            <a:r>
              <a:rPr lang="en-US" dirty="0">
                <a:hlinkClick r:id="rId3"/>
              </a:rPr>
              <a:t>https://neuroscript.net/tutorials.php</a:t>
            </a:r>
            <a:r>
              <a:rPr lang="en-US" dirty="0"/>
              <a:t> for more information. </a:t>
            </a:r>
          </a:p>
          <a:p>
            <a:endParaRPr lang="en-US" dirty="0"/>
          </a:p>
          <a:p>
            <a:r>
              <a:rPr lang="en-US" dirty="0"/>
              <a:t>Based in part on </a:t>
            </a:r>
            <a:r>
              <a:rPr lang="en-US" i="1" dirty="0" err="1"/>
              <a:t>Teulings</a:t>
            </a:r>
            <a:r>
              <a:rPr lang="en-US" i="1" dirty="0"/>
              <a:t>, H.L., Contreras-Vidal, J.L., Stelmach, G.E., and Adler, C.H. (1997). Coordination of fingers, wrist, and arm in Parkinsonian handwriting. Experimental Neurology, 146, 159-170. </a:t>
            </a:r>
          </a:p>
          <a:p>
            <a:endParaRPr lang="en-US" dirty="0"/>
          </a:p>
        </p:txBody>
      </p:sp>
    </p:spTree>
    <p:extLst>
      <p:ext uri="{BB962C8B-B14F-4D97-AF65-F5344CB8AC3E}">
        <p14:creationId xmlns:p14="http://schemas.microsoft.com/office/powerpoint/2010/main" val="3640900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a:xfrm>
            <a:off x="457200" y="304800"/>
            <a:ext cx="7543800" cy="1295400"/>
          </a:xfrm>
        </p:spPr>
        <p:txBody>
          <a:bodyPr anchor="t" anchorCtr="0">
            <a:normAutofit fontScale="90000"/>
          </a:bodyPr>
          <a:lstStyle/>
          <a:p>
            <a:r>
              <a:rPr lang="en-US" dirty="0">
                <a:effectLst>
                  <a:outerShdw blurRad="38100" dist="38100" dir="2700000" algn="tl">
                    <a:srgbClr val="000000">
                      <a:alpha val="43137"/>
                    </a:srgbClr>
                  </a:outerShdw>
                </a:effectLst>
              </a:rPr>
              <a:t>MovAlyzeR Features</a:t>
            </a:r>
            <a:br>
              <a:rPr lang="en-US" dirty="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(Extracted features)</a:t>
            </a:r>
          </a:p>
        </p:txBody>
      </p:sp>
      <p:sp>
        <p:nvSpPr>
          <p:cNvPr id="78850" name="Rectangle 3"/>
          <p:cNvSpPr>
            <a:spLocks noGrp="1" noChangeArrowheads="1"/>
          </p:cNvSpPr>
          <p:nvPr>
            <p:ph type="body" idx="1"/>
          </p:nvPr>
        </p:nvSpPr>
        <p:spPr/>
        <p:txBody>
          <a:bodyPr/>
          <a:lstStyle/>
          <a:p>
            <a:pPr>
              <a:buFontTx/>
              <a:buNone/>
            </a:pPr>
            <a:r>
              <a:rPr lang="en-US" dirty="0"/>
              <a:t> </a:t>
            </a:r>
          </a:p>
        </p:txBody>
      </p:sp>
      <p:sp>
        <p:nvSpPr>
          <p:cNvPr id="78862" name="Rectangle 16"/>
          <p:cNvSpPr>
            <a:spLocks noChangeArrowheads="1"/>
          </p:cNvSpPr>
          <p:nvPr/>
        </p:nvSpPr>
        <p:spPr bwMode="auto">
          <a:xfrm>
            <a:off x="609600" y="1752600"/>
            <a:ext cx="8229600" cy="4525963"/>
          </a:xfrm>
          <a:prstGeom prst="rect">
            <a:avLst/>
          </a:prstGeom>
          <a:noFill/>
          <a:ln w="9525">
            <a:noFill/>
            <a:miter lim="800000"/>
            <a:headEnd/>
            <a:tailEnd/>
          </a:ln>
        </p:spPr>
        <p:txBody>
          <a:bodyPr/>
          <a:lstStyle/>
          <a:p>
            <a:pPr marL="342900" indent="-342900">
              <a:spcBef>
                <a:spcPct val="20000"/>
              </a:spcBef>
              <a:buFont typeface="Arial" pitchFamily="34" charset="0"/>
              <a:buChar char="•"/>
            </a:pPr>
            <a:r>
              <a:rPr lang="en-US" sz="3200" b="1" dirty="0">
                <a:solidFill>
                  <a:schemeClr val="accent3">
                    <a:lumMod val="50000"/>
                  </a:schemeClr>
                </a:solidFill>
              </a:rPr>
              <a:t>Trial, Segmentations, Strokes</a:t>
            </a:r>
            <a:endParaRPr lang="en-US" sz="3200" dirty="0">
              <a:solidFill>
                <a:schemeClr val="accent3">
                  <a:lumMod val="50000"/>
                </a:schemeClr>
              </a:solidFill>
            </a:endParaRPr>
          </a:p>
          <a:p>
            <a:pPr marL="342900" indent="-342900">
              <a:spcBef>
                <a:spcPct val="20000"/>
              </a:spcBef>
            </a:pPr>
            <a:endParaRPr lang="en-US" sz="3200" dirty="0"/>
          </a:p>
          <a:p>
            <a:pPr marL="342900" indent="-342900">
              <a:spcBef>
                <a:spcPct val="20000"/>
              </a:spcBef>
            </a:pPr>
            <a:endParaRPr lang="en-US" sz="3200" dirty="0"/>
          </a:p>
        </p:txBody>
      </p:sp>
      <p:sp>
        <p:nvSpPr>
          <p:cNvPr id="17" name="Slide Number Placeholder 17"/>
          <p:cNvSpPr>
            <a:spLocks noGrp="1"/>
          </p:cNvSpPr>
          <p:nvPr>
            <p:ph type="sldNum" sz="quarter" idx="12"/>
          </p:nvPr>
        </p:nvSpPr>
        <p:spPr>
          <a:xfrm>
            <a:off x="7010400" y="-20216"/>
            <a:ext cx="2133600" cy="365125"/>
          </a:xfrm>
        </p:spPr>
        <p:txBody>
          <a:bodyPr/>
          <a:lstStyle/>
          <a:p>
            <a:pPr>
              <a:defRPr/>
            </a:pPr>
            <a:fld id="{A9B5FB31-1605-4D6C-920F-1FE51713155E}" type="slidenum">
              <a:rPr lang="en-US" smtClean="0"/>
              <a:pPr>
                <a:defRPr/>
              </a:pPr>
              <a:t>11</a:t>
            </a:fld>
            <a:endParaRPr lang="en-US"/>
          </a:p>
        </p:txBody>
      </p:sp>
      <p:pic>
        <p:nvPicPr>
          <p:cNvPr id="19" name="Picture 6"/>
          <p:cNvPicPr>
            <a:picLocks noChangeAspect="1" noChangeArrowheads="1"/>
          </p:cNvPicPr>
          <p:nvPr/>
        </p:nvPicPr>
        <p:blipFill>
          <a:blip r:embed="rId3" cstate="print"/>
          <a:srcRect t="11005" b="4402"/>
          <a:stretch>
            <a:fillRect/>
          </a:stretch>
        </p:blipFill>
        <p:spPr bwMode="auto">
          <a:xfrm>
            <a:off x="1600200" y="3008366"/>
            <a:ext cx="7200000" cy="3514324"/>
          </a:xfrm>
          <a:prstGeom prst="rect">
            <a:avLst/>
          </a:prstGeom>
          <a:ln>
            <a:noFill/>
          </a:ln>
          <a:effectLst>
            <a:outerShdw blurRad="292100" dist="139700" dir="2700000" algn="tl" rotWithShape="0">
              <a:srgbClr val="333333">
                <a:alpha val="65000"/>
              </a:srgbClr>
            </a:outerShdw>
          </a:effectLst>
        </p:spPr>
      </p:pic>
      <p:sp>
        <p:nvSpPr>
          <p:cNvPr id="12" name="Text Box 13"/>
          <p:cNvSpPr txBox="1">
            <a:spLocks noChangeArrowheads="1"/>
          </p:cNvSpPr>
          <p:nvPr/>
        </p:nvSpPr>
        <p:spPr bwMode="auto">
          <a:xfrm>
            <a:off x="2590800" y="5424488"/>
            <a:ext cx="1676400" cy="36671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9525" algn="ctr">
            <a:noFill/>
            <a:miter lim="800000"/>
            <a:headEnd/>
            <a:tailEnd/>
          </a:ln>
          <a:effectLst/>
        </p:spPr>
        <p:txBody>
          <a:bodyPr wrap="square">
            <a:spAutoFit/>
          </a:bodyPr>
          <a:lstStyle/>
          <a:p>
            <a:pPr>
              <a:spcBef>
                <a:spcPct val="50000"/>
              </a:spcBef>
              <a:defRPr/>
            </a:pPr>
            <a:r>
              <a:rPr lang="en-US" dirty="0">
                <a:solidFill>
                  <a:srgbClr val="7030A0"/>
                </a:solidFill>
                <a:effectLst>
                  <a:outerShdw blurRad="38100" dist="38100" dir="2700000" algn="tl">
                    <a:srgbClr val="000000">
                      <a:alpha val="43137"/>
                    </a:srgbClr>
                  </a:outerShdw>
                </a:effectLst>
              </a:rPr>
              <a:t>Segmentation 1</a:t>
            </a:r>
          </a:p>
        </p:txBody>
      </p:sp>
      <p:sp>
        <p:nvSpPr>
          <p:cNvPr id="13" name="Text Box 13"/>
          <p:cNvSpPr txBox="1">
            <a:spLocks noChangeArrowheads="1"/>
          </p:cNvSpPr>
          <p:nvPr/>
        </p:nvSpPr>
        <p:spPr bwMode="auto">
          <a:xfrm>
            <a:off x="5638800" y="2743200"/>
            <a:ext cx="1676400" cy="36671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9525" algn="ctr">
            <a:noFill/>
            <a:miter lim="800000"/>
            <a:headEnd/>
            <a:tailEnd/>
          </a:ln>
          <a:effectLst/>
        </p:spPr>
        <p:txBody>
          <a:bodyPr wrap="square">
            <a:spAutoFit/>
          </a:bodyPr>
          <a:lstStyle/>
          <a:p>
            <a:pPr>
              <a:spcBef>
                <a:spcPct val="50000"/>
              </a:spcBef>
              <a:defRPr/>
            </a:pPr>
            <a:r>
              <a:rPr lang="en-US" dirty="0">
                <a:solidFill>
                  <a:srgbClr val="7030A0"/>
                </a:solidFill>
                <a:effectLst>
                  <a:outerShdw blurRad="38100" dist="38100" dir="2700000" algn="tl">
                    <a:srgbClr val="000000">
                      <a:alpha val="43137"/>
                    </a:srgbClr>
                  </a:outerShdw>
                </a:effectLst>
              </a:rPr>
              <a:t>Segmentation 2</a:t>
            </a:r>
          </a:p>
        </p:txBody>
      </p:sp>
      <p:sp>
        <p:nvSpPr>
          <p:cNvPr id="14" name="Text Box 13"/>
          <p:cNvSpPr txBox="1">
            <a:spLocks noChangeArrowheads="1"/>
          </p:cNvSpPr>
          <p:nvPr/>
        </p:nvSpPr>
        <p:spPr bwMode="auto">
          <a:xfrm>
            <a:off x="5486400" y="5867400"/>
            <a:ext cx="1676400" cy="366712"/>
          </a:xfrm>
          <a:prstGeom prst="rect">
            <a:avLst/>
          </a:prstGeom>
          <a:gradFill>
            <a:gsLst>
              <a:gs pos="0">
                <a:schemeClr val="accent1">
                  <a:tint val="66000"/>
                  <a:satMod val="160000"/>
                  <a:alpha val="50000"/>
                </a:schemeClr>
              </a:gs>
              <a:gs pos="50000">
                <a:schemeClr val="accent1">
                  <a:tint val="44500"/>
                  <a:satMod val="160000"/>
                </a:schemeClr>
              </a:gs>
              <a:gs pos="100000">
                <a:schemeClr val="accent1">
                  <a:tint val="23500"/>
                  <a:satMod val="160000"/>
                </a:schemeClr>
              </a:gs>
            </a:gsLst>
            <a:lin ang="5400000" scaled="0"/>
          </a:gradFill>
          <a:ln w="9525" algn="ctr">
            <a:noFill/>
            <a:miter lim="800000"/>
            <a:headEnd/>
            <a:tailEnd/>
          </a:ln>
          <a:effectLst/>
        </p:spPr>
        <p:txBody>
          <a:bodyPr wrap="square">
            <a:spAutoFit/>
          </a:bodyPr>
          <a:lstStyle/>
          <a:p>
            <a:pPr>
              <a:spcBef>
                <a:spcPct val="50000"/>
              </a:spcBef>
              <a:defRPr/>
            </a:pPr>
            <a:r>
              <a:rPr lang="en-US" dirty="0">
                <a:solidFill>
                  <a:srgbClr val="7030A0"/>
                </a:solidFill>
                <a:effectLst>
                  <a:outerShdw blurRad="38100" dist="38100" dir="2700000" algn="tl">
                    <a:srgbClr val="000000">
                      <a:alpha val="43137"/>
                    </a:srgbClr>
                  </a:outerShdw>
                </a:effectLst>
              </a:rPr>
              <a:t>Segmentation 3</a:t>
            </a:r>
          </a:p>
        </p:txBody>
      </p:sp>
      <p:sp>
        <p:nvSpPr>
          <p:cNvPr id="15" name="Text Box 13"/>
          <p:cNvSpPr txBox="1">
            <a:spLocks noChangeArrowheads="1"/>
          </p:cNvSpPr>
          <p:nvPr/>
        </p:nvSpPr>
        <p:spPr bwMode="auto">
          <a:xfrm rot="18467625">
            <a:off x="5230866" y="3613439"/>
            <a:ext cx="1286544" cy="369332"/>
          </a:xfrm>
          <a:prstGeom prst="rect">
            <a:avLst/>
          </a:prstGeom>
          <a:gradFill>
            <a:gsLst>
              <a:gs pos="0">
                <a:schemeClr val="accent1">
                  <a:tint val="66000"/>
                  <a:satMod val="160000"/>
                  <a:alpha val="50000"/>
                </a:schemeClr>
              </a:gs>
              <a:gs pos="50000">
                <a:schemeClr val="accent1">
                  <a:tint val="44500"/>
                  <a:satMod val="160000"/>
                </a:schemeClr>
              </a:gs>
              <a:gs pos="100000">
                <a:schemeClr val="accent1">
                  <a:tint val="23500"/>
                  <a:satMod val="160000"/>
                </a:schemeClr>
              </a:gs>
            </a:gsLst>
            <a:lin ang="5400000" scaled="0"/>
          </a:gradFill>
          <a:ln w="9525" algn="ctr">
            <a:noFill/>
            <a:miter lim="800000"/>
            <a:headEnd/>
            <a:tailEnd/>
          </a:ln>
          <a:effectLst/>
        </p:spPr>
        <p:txBody>
          <a:bodyPr wrap="square">
            <a:spAutoFit/>
          </a:bodyPr>
          <a:lstStyle/>
          <a:p>
            <a:pPr>
              <a:spcBef>
                <a:spcPct val="50000"/>
              </a:spcBef>
              <a:defRPr/>
            </a:pPr>
            <a:r>
              <a:rPr lang="en-US" dirty="0">
                <a:solidFill>
                  <a:srgbClr val="7030A0"/>
                </a:solidFill>
                <a:effectLst>
                  <a:outerShdw blurRad="38100" dist="38100" dir="2700000" algn="tl">
                    <a:srgbClr val="000000">
                      <a:alpha val="43137"/>
                    </a:srgbClr>
                  </a:outerShdw>
                </a:effectLst>
                <a:sym typeface="Wingdings" pitchFamily="2" charset="2"/>
              </a:rPr>
              <a:t></a:t>
            </a:r>
            <a:r>
              <a:rPr lang="en-US" dirty="0">
                <a:solidFill>
                  <a:srgbClr val="7030A0"/>
                </a:solidFill>
                <a:effectLst>
                  <a:outerShdw blurRad="38100" dist="38100" dir="2700000" algn="tl">
                    <a:srgbClr val="000000">
                      <a:alpha val="43137"/>
                    </a:srgbClr>
                  </a:outerShdw>
                </a:effectLst>
              </a:rPr>
              <a:t>Stroke 2</a:t>
            </a:r>
          </a:p>
        </p:txBody>
      </p:sp>
      <p:sp>
        <p:nvSpPr>
          <p:cNvPr id="16" name="Text Box 13"/>
          <p:cNvSpPr txBox="1">
            <a:spLocks noChangeArrowheads="1"/>
          </p:cNvSpPr>
          <p:nvPr/>
        </p:nvSpPr>
        <p:spPr bwMode="auto">
          <a:xfrm rot="20138445">
            <a:off x="4516426" y="5104784"/>
            <a:ext cx="1247757" cy="369332"/>
          </a:xfrm>
          <a:prstGeom prst="rect">
            <a:avLst/>
          </a:prstGeom>
          <a:gradFill>
            <a:gsLst>
              <a:gs pos="0">
                <a:schemeClr val="accent1">
                  <a:tint val="66000"/>
                  <a:satMod val="160000"/>
                  <a:alpha val="50000"/>
                </a:schemeClr>
              </a:gs>
              <a:gs pos="50000">
                <a:schemeClr val="accent1">
                  <a:tint val="44500"/>
                  <a:satMod val="160000"/>
                </a:schemeClr>
              </a:gs>
              <a:gs pos="100000">
                <a:schemeClr val="accent1">
                  <a:tint val="23500"/>
                  <a:satMod val="160000"/>
                </a:schemeClr>
              </a:gs>
            </a:gsLst>
            <a:lin ang="5400000" scaled="0"/>
          </a:gradFill>
          <a:ln w="9525" algn="ctr">
            <a:noFill/>
            <a:miter lim="800000"/>
            <a:headEnd/>
            <a:tailEnd/>
          </a:ln>
          <a:effectLst/>
        </p:spPr>
        <p:txBody>
          <a:bodyPr wrap="square">
            <a:spAutoFit/>
          </a:bodyPr>
          <a:lstStyle/>
          <a:p>
            <a:pPr>
              <a:spcBef>
                <a:spcPct val="50000"/>
              </a:spcBef>
              <a:defRPr/>
            </a:pPr>
            <a:r>
              <a:rPr lang="en-US" dirty="0">
                <a:solidFill>
                  <a:srgbClr val="7030A0"/>
                </a:solidFill>
                <a:effectLst>
                  <a:outerShdw blurRad="38100" dist="38100" dir="2700000" algn="tl">
                    <a:srgbClr val="000000">
                      <a:alpha val="43137"/>
                    </a:srgbClr>
                  </a:outerShdw>
                </a:effectLst>
              </a:rPr>
              <a:t>Stroke 1</a:t>
            </a:r>
            <a:r>
              <a:rPr lang="en-US" dirty="0">
                <a:solidFill>
                  <a:srgbClr val="7030A0"/>
                </a:solidFill>
                <a:effectLst>
                  <a:outerShdw blurRad="38100" dist="38100" dir="2700000" algn="tl">
                    <a:srgbClr val="000000">
                      <a:alpha val="43137"/>
                    </a:srgbClr>
                  </a:outerShdw>
                </a:effectLst>
                <a:sym typeface="Wingdings" pitchFamily="2" charset="2"/>
              </a:rPr>
              <a:t></a:t>
            </a:r>
            <a:endParaRPr lang="en-US" dirty="0">
              <a:solidFill>
                <a:srgbClr val="7030A0"/>
              </a:solidFill>
              <a:effectLst>
                <a:outerShdw blurRad="38100" dist="38100" dir="2700000" algn="tl">
                  <a:srgbClr val="000000">
                    <a:alpha val="43137"/>
                  </a:srgbClr>
                </a:outerShdw>
              </a:effectLst>
            </a:endParaRPr>
          </a:p>
        </p:txBody>
      </p:sp>
      <p:sp>
        <p:nvSpPr>
          <p:cNvPr id="20" name="Text Box 13"/>
          <p:cNvSpPr txBox="1">
            <a:spLocks noChangeArrowheads="1"/>
          </p:cNvSpPr>
          <p:nvPr/>
        </p:nvSpPr>
        <p:spPr bwMode="auto">
          <a:xfrm>
            <a:off x="2438400" y="3138488"/>
            <a:ext cx="838200" cy="36671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9525" algn="ctr">
            <a:noFill/>
            <a:miter lim="800000"/>
            <a:headEnd/>
            <a:tailEnd/>
          </a:ln>
          <a:effectLst/>
        </p:spPr>
        <p:txBody>
          <a:bodyPr wrap="square">
            <a:spAutoFit/>
          </a:bodyPr>
          <a:lstStyle/>
          <a:p>
            <a:pPr>
              <a:spcBef>
                <a:spcPct val="50000"/>
              </a:spcBef>
              <a:defRPr/>
            </a:pPr>
            <a:r>
              <a:rPr lang="en-US" dirty="0">
                <a:solidFill>
                  <a:srgbClr val="7030A0"/>
                </a:solidFill>
                <a:effectLst>
                  <a:outerShdw blurRad="38100" dist="38100" dir="2700000" algn="tl">
                    <a:srgbClr val="000000">
                      <a:alpha val="43137"/>
                    </a:srgbClr>
                  </a:outerShdw>
                </a:effectLst>
              </a:rPr>
              <a:t>Trial 1</a:t>
            </a:r>
          </a:p>
        </p:txBody>
      </p:sp>
    </p:spTree>
    <p:extLst>
      <p:ext uri="{BB962C8B-B14F-4D97-AF65-F5344CB8AC3E}">
        <p14:creationId xmlns:p14="http://schemas.microsoft.com/office/powerpoint/2010/main" val="2680459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a:xfrm>
            <a:off x="457200" y="304800"/>
            <a:ext cx="7543800" cy="1295400"/>
          </a:xfrm>
        </p:spPr>
        <p:txBody>
          <a:bodyPr anchor="t" anchorCtr="0"/>
          <a:lstStyle/>
          <a:p>
            <a:r>
              <a:rPr lang="en-US" dirty="0">
                <a:effectLst>
                  <a:outerShdw blurRad="38100" dist="38100" dir="2700000" algn="tl">
                    <a:srgbClr val="000000">
                      <a:alpha val="43137"/>
                    </a:srgbClr>
                  </a:outerShdw>
                </a:effectLst>
              </a:rPr>
              <a:t>1a. Static (Shape) Features</a:t>
            </a:r>
          </a:p>
        </p:txBody>
      </p:sp>
      <p:sp>
        <p:nvSpPr>
          <p:cNvPr id="78850" name="Rectangle 3"/>
          <p:cNvSpPr>
            <a:spLocks noGrp="1" noChangeArrowheads="1"/>
          </p:cNvSpPr>
          <p:nvPr>
            <p:ph type="body" idx="1"/>
          </p:nvPr>
        </p:nvSpPr>
        <p:spPr/>
        <p:txBody>
          <a:bodyPr/>
          <a:lstStyle/>
          <a:p>
            <a:pPr>
              <a:buFontTx/>
              <a:buNone/>
            </a:pPr>
            <a:r>
              <a:rPr lang="en-US" dirty="0"/>
              <a:t> </a:t>
            </a:r>
          </a:p>
        </p:txBody>
      </p:sp>
      <p:pic>
        <p:nvPicPr>
          <p:cNvPr id="362500" name="Picture 4"/>
          <p:cNvPicPr>
            <a:picLocks noChangeAspect="1" noChangeArrowheads="1"/>
          </p:cNvPicPr>
          <p:nvPr/>
        </p:nvPicPr>
        <p:blipFill>
          <a:blip r:embed="rId3" cstate="print"/>
          <a:srcRect t="9685" b="4402"/>
          <a:stretch>
            <a:fillRect/>
          </a:stretch>
        </p:blipFill>
        <p:spPr bwMode="auto">
          <a:xfrm>
            <a:off x="1949450" y="3111633"/>
            <a:ext cx="7194550" cy="3563751"/>
          </a:xfrm>
          <a:prstGeom prst="rect">
            <a:avLst/>
          </a:prstGeom>
          <a:ln>
            <a:noFill/>
          </a:ln>
          <a:effectLst>
            <a:outerShdw blurRad="292100" dist="139700" dir="2700000" algn="tl" rotWithShape="0">
              <a:srgbClr val="333333">
                <a:alpha val="65000"/>
              </a:srgbClr>
            </a:outerShdw>
          </a:effectLst>
        </p:spPr>
      </p:pic>
      <p:sp>
        <p:nvSpPr>
          <p:cNvPr id="78852" name="Line 5"/>
          <p:cNvSpPr>
            <a:spLocks noChangeShapeType="1"/>
          </p:cNvSpPr>
          <p:nvPr/>
        </p:nvSpPr>
        <p:spPr bwMode="auto">
          <a:xfrm flipH="1">
            <a:off x="4572000" y="3429000"/>
            <a:ext cx="2286000" cy="2514600"/>
          </a:xfrm>
          <a:prstGeom prst="line">
            <a:avLst/>
          </a:prstGeom>
          <a:noFill/>
          <a:ln w="28575">
            <a:solidFill>
              <a:schemeClr val="tx1"/>
            </a:solidFill>
            <a:prstDash val="sysDash"/>
            <a:round/>
            <a:headEnd type="arrow" w="med" len="med"/>
            <a:tailEnd type="arrow" w="med" len="med"/>
          </a:ln>
        </p:spPr>
        <p:txBody>
          <a:bodyPr wrap="none" anchor="ctr"/>
          <a:lstStyle/>
          <a:p>
            <a:endParaRPr lang="en-US"/>
          </a:p>
        </p:txBody>
      </p:sp>
      <p:sp>
        <p:nvSpPr>
          <p:cNvPr id="78853" name="Line 6"/>
          <p:cNvSpPr>
            <a:spLocks noChangeShapeType="1"/>
          </p:cNvSpPr>
          <p:nvPr/>
        </p:nvSpPr>
        <p:spPr bwMode="auto">
          <a:xfrm>
            <a:off x="4485752" y="6070040"/>
            <a:ext cx="10048" cy="254560"/>
          </a:xfrm>
          <a:prstGeom prst="line">
            <a:avLst/>
          </a:prstGeom>
          <a:noFill/>
          <a:ln w="28575">
            <a:solidFill>
              <a:schemeClr val="tx1"/>
            </a:solidFill>
            <a:prstDash val="sysDash"/>
            <a:round/>
            <a:headEnd type="none"/>
            <a:tailEnd type="arrow"/>
          </a:ln>
        </p:spPr>
        <p:txBody>
          <a:bodyPr wrap="none" anchor="ctr"/>
          <a:lstStyle/>
          <a:p>
            <a:endParaRPr lang="en-US"/>
          </a:p>
        </p:txBody>
      </p:sp>
      <p:sp>
        <p:nvSpPr>
          <p:cNvPr id="78854" name="Line 7"/>
          <p:cNvSpPr>
            <a:spLocks noChangeShapeType="1"/>
          </p:cNvSpPr>
          <p:nvPr/>
        </p:nvSpPr>
        <p:spPr bwMode="auto">
          <a:xfrm flipH="1">
            <a:off x="4495800" y="3367088"/>
            <a:ext cx="2362200" cy="0"/>
          </a:xfrm>
          <a:prstGeom prst="line">
            <a:avLst/>
          </a:prstGeom>
          <a:noFill/>
          <a:ln w="28575">
            <a:solidFill>
              <a:schemeClr val="tx1"/>
            </a:solidFill>
            <a:prstDash val="sysDash"/>
            <a:round/>
            <a:headEnd type="arrow" w="med" len="med"/>
            <a:tailEnd type="arrow" w="med" len="med"/>
          </a:ln>
        </p:spPr>
        <p:txBody>
          <a:bodyPr wrap="none" anchor="ctr"/>
          <a:lstStyle/>
          <a:p>
            <a:endParaRPr lang="en-US"/>
          </a:p>
        </p:txBody>
      </p:sp>
      <p:sp>
        <p:nvSpPr>
          <p:cNvPr id="362504" name="Text Box 8"/>
          <p:cNvSpPr txBox="1">
            <a:spLocks noChangeArrowheads="1"/>
          </p:cNvSpPr>
          <p:nvPr/>
        </p:nvSpPr>
        <p:spPr bwMode="auto">
          <a:xfrm rot="-2856927">
            <a:off x="4904582" y="4188618"/>
            <a:ext cx="1600200" cy="36671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9525" algn="ctr">
            <a:noFill/>
            <a:miter lim="800000"/>
            <a:headEnd/>
            <a:tailEnd/>
          </a:ln>
          <a:effectLst/>
        </p:spPr>
        <p:txBody>
          <a:bodyPr>
            <a:spAutoFit/>
          </a:bodyPr>
          <a:lstStyle/>
          <a:p>
            <a:pPr>
              <a:spcBef>
                <a:spcPct val="50000"/>
              </a:spcBef>
              <a:defRPr/>
            </a:pPr>
            <a:r>
              <a:rPr lang="en-US" dirty="0">
                <a:solidFill>
                  <a:srgbClr val="7030A0"/>
                </a:solidFill>
                <a:effectLst>
                  <a:outerShdw blurRad="38100" dist="38100" dir="2700000" algn="tl">
                    <a:srgbClr val="000000">
                      <a:alpha val="43137"/>
                    </a:srgbClr>
                  </a:outerShdw>
                </a:effectLst>
              </a:rPr>
              <a:t>Absolute Size</a:t>
            </a:r>
          </a:p>
        </p:txBody>
      </p:sp>
      <p:sp>
        <p:nvSpPr>
          <p:cNvPr id="78856" name="Line 9"/>
          <p:cNvSpPr>
            <a:spLocks noChangeShapeType="1"/>
          </p:cNvSpPr>
          <p:nvPr/>
        </p:nvSpPr>
        <p:spPr bwMode="auto">
          <a:xfrm>
            <a:off x="4495800" y="3429000"/>
            <a:ext cx="0" cy="2438400"/>
          </a:xfrm>
          <a:prstGeom prst="line">
            <a:avLst/>
          </a:prstGeom>
          <a:noFill/>
          <a:ln w="28575">
            <a:solidFill>
              <a:schemeClr val="tx1"/>
            </a:solidFill>
            <a:prstDash val="sysDash"/>
            <a:round/>
            <a:headEnd type="arrow" w="med" len="med"/>
            <a:tailEnd type="arrow" w="med" len="med"/>
          </a:ln>
        </p:spPr>
        <p:txBody>
          <a:bodyPr wrap="none" anchor="ctr"/>
          <a:lstStyle/>
          <a:p>
            <a:endParaRPr lang="en-US"/>
          </a:p>
        </p:txBody>
      </p:sp>
      <p:sp>
        <p:nvSpPr>
          <p:cNvPr id="362506" name="Text Box 10"/>
          <p:cNvSpPr txBox="1">
            <a:spLocks noChangeArrowheads="1"/>
          </p:cNvSpPr>
          <p:nvPr/>
        </p:nvSpPr>
        <p:spPr bwMode="auto">
          <a:xfrm rot="-2909359">
            <a:off x="5849144" y="4806157"/>
            <a:ext cx="1752600" cy="36671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9525" algn="ctr">
            <a:noFill/>
            <a:miter lim="800000"/>
            <a:headEnd/>
            <a:tailEnd/>
          </a:ln>
          <a:effectLst/>
        </p:spPr>
        <p:txBody>
          <a:bodyPr>
            <a:spAutoFit/>
          </a:bodyPr>
          <a:lstStyle/>
          <a:p>
            <a:pPr>
              <a:spcBef>
                <a:spcPct val="50000"/>
              </a:spcBef>
              <a:defRPr/>
            </a:pPr>
            <a:r>
              <a:rPr lang="en-US" dirty="0">
                <a:solidFill>
                  <a:srgbClr val="7030A0"/>
                </a:solidFill>
                <a:effectLst>
                  <a:outerShdw blurRad="38100" dist="38100" dir="2700000" algn="tl">
                    <a:srgbClr val="000000">
                      <a:alpha val="43137"/>
                    </a:srgbClr>
                  </a:outerShdw>
                </a:effectLst>
              </a:rPr>
              <a:t>Trace Length</a:t>
            </a:r>
          </a:p>
        </p:txBody>
      </p:sp>
      <p:sp>
        <p:nvSpPr>
          <p:cNvPr id="362507" name="Text Box 11"/>
          <p:cNvSpPr txBox="1">
            <a:spLocks noChangeArrowheads="1"/>
          </p:cNvSpPr>
          <p:nvPr/>
        </p:nvSpPr>
        <p:spPr bwMode="auto">
          <a:xfrm rot="16200000">
            <a:off x="1872733" y="4539734"/>
            <a:ext cx="2438400" cy="36933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9525" algn="ctr">
            <a:noFill/>
            <a:miter lim="800000"/>
            <a:headEnd/>
            <a:tailEnd/>
          </a:ln>
          <a:effectLst/>
        </p:spPr>
        <p:txBody>
          <a:bodyPr wrap="square">
            <a:spAutoFit/>
          </a:bodyPr>
          <a:lstStyle/>
          <a:p>
            <a:pPr>
              <a:spcBef>
                <a:spcPct val="50000"/>
              </a:spcBef>
              <a:defRPr/>
            </a:pPr>
            <a:r>
              <a:rPr lang="en-US" dirty="0">
                <a:solidFill>
                  <a:srgbClr val="7030A0"/>
                </a:solidFill>
                <a:effectLst>
                  <a:outerShdw blurRad="38100" dist="38100" dir="2700000" algn="tl">
                    <a:srgbClr val="000000">
                      <a:alpha val="43137"/>
                    </a:srgbClr>
                  </a:outerShdw>
                </a:effectLst>
              </a:rPr>
              <a:t>Vertical Start Position</a:t>
            </a:r>
          </a:p>
        </p:txBody>
      </p:sp>
      <p:sp>
        <p:nvSpPr>
          <p:cNvPr id="362508" name="Text Box 12"/>
          <p:cNvSpPr txBox="1">
            <a:spLocks noChangeArrowheads="1"/>
          </p:cNvSpPr>
          <p:nvPr/>
        </p:nvSpPr>
        <p:spPr bwMode="auto">
          <a:xfrm rot="16200000">
            <a:off x="3436144" y="4312444"/>
            <a:ext cx="1676400" cy="36671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9525" algn="ctr">
            <a:noFill/>
            <a:miter lim="800000"/>
            <a:headEnd/>
            <a:tailEnd/>
          </a:ln>
          <a:effectLst/>
        </p:spPr>
        <p:txBody>
          <a:bodyPr>
            <a:spAutoFit/>
          </a:bodyPr>
          <a:lstStyle/>
          <a:p>
            <a:pPr>
              <a:spcBef>
                <a:spcPct val="50000"/>
              </a:spcBef>
              <a:defRPr/>
            </a:pPr>
            <a:r>
              <a:rPr lang="en-US" dirty="0">
                <a:solidFill>
                  <a:srgbClr val="7030A0"/>
                </a:solidFill>
                <a:effectLst>
                  <a:outerShdw blurRad="38100" dist="38100" dir="2700000" algn="tl">
                    <a:srgbClr val="000000">
                      <a:alpha val="43137"/>
                    </a:srgbClr>
                  </a:outerShdw>
                </a:effectLst>
              </a:rPr>
              <a:t>Vertical Size</a:t>
            </a:r>
          </a:p>
        </p:txBody>
      </p:sp>
      <p:sp>
        <p:nvSpPr>
          <p:cNvPr id="362509" name="Text Box 13"/>
          <p:cNvSpPr txBox="1">
            <a:spLocks noChangeArrowheads="1"/>
          </p:cNvSpPr>
          <p:nvPr/>
        </p:nvSpPr>
        <p:spPr bwMode="auto">
          <a:xfrm>
            <a:off x="4724400" y="2951163"/>
            <a:ext cx="1905000" cy="36671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9525" algn="ctr">
            <a:noFill/>
            <a:miter lim="800000"/>
            <a:headEnd/>
            <a:tailEnd/>
          </a:ln>
          <a:effectLst/>
        </p:spPr>
        <p:txBody>
          <a:bodyPr>
            <a:spAutoFit/>
          </a:bodyPr>
          <a:lstStyle/>
          <a:p>
            <a:pPr>
              <a:spcBef>
                <a:spcPct val="50000"/>
              </a:spcBef>
              <a:defRPr/>
            </a:pPr>
            <a:r>
              <a:rPr lang="en-US" dirty="0">
                <a:solidFill>
                  <a:srgbClr val="7030A0"/>
                </a:solidFill>
                <a:effectLst>
                  <a:outerShdw blurRad="38100" dist="38100" dir="2700000" algn="tl">
                    <a:srgbClr val="000000">
                      <a:alpha val="43137"/>
                    </a:srgbClr>
                  </a:outerShdw>
                </a:effectLst>
              </a:rPr>
              <a:t>Horizontal Size</a:t>
            </a:r>
          </a:p>
        </p:txBody>
      </p:sp>
      <p:sp>
        <p:nvSpPr>
          <p:cNvPr id="78861" name="Line 15"/>
          <p:cNvSpPr>
            <a:spLocks noChangeShapeType="1"/>
          </p:cNvSpPr>
          <p:nvPr/>
        </p:nvSpPr>
        <p:spPr bwMode="auto">
          <a:xfrm>
            <a:off x="2743200" y="6019800"/>
            <a:ext cx="1752600" cy="0"/>
          </a:xfrm>
          <a:prstGeom prst="line">
            <a:avLst/>
          </a:prstGeom>
          <a:noFill/>
          <a:ln w="28575">
            <a:solidFill>
              <a:schemeClr val="tx1"/>
            </a:solidFill>
            <a:prstDash val="sysDash"/>
            <a:round/>
            <a:headEnd type="arrow"/>
            <a:tailEnd/>
          </a:ln>
        </p:spPr>
        <p:txBody>
          <a:bodyPr wrap="none" anchor="ctr"/>
          <a:lstStyle/>
          <a:p>
            <a:endParaRPr lang="en-US"/>
          </a:p>
        </p:txBody>
      </p:sp>
      <p:sp>
        <p:nvSpPr>
          <p:cNvPr id="78862" name="Rectangle 16"/>
          <p:cNvSpPr>
            <a:spLocks noChangeArrowheads="1"/>
          </p:cNvSpPr>
          <p:nvPr/>
        </p:nvSpPr>
        <p:spPr bwMode="auto">
          <a:xfrm>
            <a:off x="609600" y="1752600"/>
            <a:ext cx="8229600" cy="4525963"/>
          </a:xfrm>
          <a:prstGeom prst="rect">
            <a:avLst/>
          </a:prstGeom>
          <a:noFill/>
          <a:ln w="9525">
            <a:noFill/>
            <a:miter lim="800000"/>
            <a:headEnd/>
            <a:tailEnd/>
          </a:ln>
        </p:spPr>
        <p:txBody>
          <a:bodyPr/>
          <a:lstStyle/>
          <a:p>
            <a:pPr marL="342900" indent="-342900">
              <a:spcBef>
                <a:spcPct val="20000"/>
              </a:spcBef>
              <a:buFont typeface="Arial" pitchFamily="34" charset="0"/>
              <a:buChar char="•"/>
            </a:pPr>
            <a:r>
              <a:rPr lang="en-US" sz="3200" b="1" dirty="0">
                <a:solidFill>
                  <a:schemeClr val="accent3">
                    <a:lumMod val="50000"/>
                  </a:schemeClr>
                </a:solidFill>
              </a:rPr>
              <a:t>Positions</a:t>
            </a:r>
            <a:r>
              <a:rPr lang="en-US" sz="3200" dirty="0">
                <a:solidFill>
                  <a:schemeClr val="accent3">
                    <a:lumMod val="50000"/>
                  </a:schemeClr>
                </a:solidFill>
              </a:rPr>
              <a:t> and </a:t>
            </a:r>
            <a:r>
              <a:rPr lang="en-US" sz="3200" b="1" dirty="0">
                <a:solidFill>
                  <a:schemeClr val="accent3">
                    <a:lumMod val="50000"/>
                  </a:schemeClr>
                </a:solidFill>
              </a:rPr>
              <a:t>sizes</a:t>
            </a:r>
            <a:r>
              <a:rPr lang="en-US" sz="3200" dirty="0">
                <a:solidFill>
                  <a:schemeClr val="accent3">
                    <a:lumMod val="50000"/>
                  </a:schemeClr>
                </a:solidFill>
              </a:rPr>
              <a:t> (cm)</a:t>
            </a:r>
          </a:p>
          <a:p>
            <a:pPr marL="342900" indent="-342900">
              <a:spcBef>
                <a:spcPct val="20000"/>
              </a:spcBef>
            </a:pPr>
            <a:endParaRPr lang="en-US" sz="3200" dirty="0"/>
          </a:p>
          <a:p>
            <a:pPr marL="342900" indent="-342900">
              <a:spcBef>
                <a:spcPct val="20000"/>
              </a:spcBef>
            </a:pPr>
            <a:endParaRPr lang="en-US" sz="3200" dirty="0"/>
          </a:p>
        </p:txBody>
      </p:sp>
      <p:sp>
        <p:nvSpPr>
          <p:cNvPr id="362510" name="Text Box 14"/>
          <p:cNvSpPr txBox="1">
            <a:spLocks noChangeArrowheads="1"/>
          </p:cNvSpPr>
          <p:nvPr/>
        </p:nvSpPr>
        <p:spPr bwMode="auto">
          <a:xfrm>
            <a:off x="2667000" y="6477000"/>
            <a:ext cx="2740025" cy="36933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9525" algn="ctr">
            <a:noFill/>
            <a:miter lim="800000"/>
            <a:headEnd/>
            <a:tailEnd/>
          </a:ln>
          <a:effectLst/>
        </p:spPr>
        <p:txBody>
          <a:bodyPr wrap="square">
            <a:spAutoFit/>
          </a:bodyPr>
          <a:lstStyle/>
          <a:p>
            <a:pPr>
              <a:spcBef>
                <a:spcPct val="50000"/>
              </a:spcBef>
              <a:defRPr/>
            </a:pPr>
            <a:r>
              <a:rPr lang="en-US" dirty="0">
                <a:solidFill>
                  <a:srgbClr val="7030A0"/>
                </a:solidFill>
                <a:effectLst>
                  <a:outerShdw blurRad="38100" dist="38100" dir="2700000" algn="tl">
                    <a:srgbClr val="000000">
                      <a:alpha val="43137"/>
                    </a:srgbClr>
                  </a:outerShdw>
                </a:effectLst>
              </a:rPr>
              <a:t>Horizontal Start Position</a:t>
            </a:r>
          </a:p>
        </p:txBody>
      </p:sp>
      <p:sp>
        <p:nvSpPr>
          <p:cNvPr id="17" name="Slide Number Placeholder 17"/>
          <p:cNvSpPr>
            <a:spLocks noGrp="1"/>
          </p:cNvSpPr>
          <p:nvPr>
            <p:ph type="sldNum" sz="quarter" idx="12"/>
          </p:nvPr>
        </p:nvSpPr>
        <p:spPr>
          <a:xfrm>
            <a:off x="7010400" y="-20216"/>
            <a:ext cx="2133600" cy="365125"/>
          </a:xfrm>
        </p:spPr>
        <p:txBody>
          <a:bodyPr/>
          <a:lstStyle/>
          <a:p>
            <a:pPr>
              <a:defRPr/>
            </a:pPr>
            <a:fld id="{A9B5FB31-1605-4D6C-920F-1FE51713155E}" type="slidenum">
              <a:rPr lang="en-US" smtClean="0"/>
              <a:pPr>
                <a:defRPr/>
              </a:pPr>
              <a:t>12</a:t>
            </a:fld>
            <a:endParaRPr lang="en-US"/>
          </a:p>
        </p:txBody>
      </p:sp>
      <p:sp>
        <p:nvSpPr>
          <p:cNvPr id="18" name="Date Placeholder 1"/>
          <p:cNvSpPr>
            <a:spLocks noGrp="1"/>
          </p:cNvSpPr>
          <p:nvPr>
            <p:ph type="dt" sz="half" idx="10"/>
          </p:nvPr>
        </p:nvSpPr>
        <p:spPr>
          <a:xfrm>
            <a:off x="0" y="0"/>
            <a:ext cx="2133600" cy="365125"/>
          </a:xfrm>
        </p:spPr>
        <p:txBody>
          <a:bodyPr/>
          <a:lstStyle/>
          <a:p>
            <a:fld id="{8EAADE5E-EC09-42F3-B297-3F706353E34A}" type="datetime1">
              <a:rPr lang="en-US" smtClean="0"/>
              <a:pPr/>
              <a:t>4/20/20</a:t>
            </a:fld>
            <a:endParaRPr lang="en-US" dirty="0"/>
          </a:p>
        </p:txBody>
      </p:sp>
      <p:pic>
        <p:nvPicPr>
          <p:cNvPr id="19" name="Picture 6"/>
          <p:cNvPicPr>
            <a:picLocks noChangeAspect="1" noChangeArrowheads="1"/>
          </p:cNvPicPr>
          <p:nvPr/>
        </p:nvPicPr>
        <p:blipFill>
          <a:blip r:embed="rId4" cstate="print"/>
          <a:srcRect t="10125" b="4402"/>
          <a:stretch>
            <a:fillRect/>
          </a:stretch>
        </p:blipFill>
        <p:spPr bwMode="auto">
          <a:xfrm>
            <a:off x="5715000" y="1447800"/>
            <a:ext cx="2376000" cy="11717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80459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ChangeArrowheads="1"/>
          </p:cNvSpPr>
          <p:nvPr>
            <p:ph type="title"/>
          </p:nvPr>
        </p:nvSpPr>
        <p:spPr>
          <a:xfrm>
            <a:off x="457200" y="304800"/>
            <a:ext cx="7543800" cy="1295400"/>
          </a:xfrm>
        </p:spPr>
        <p:txBody>
          <a:bodyPr anchor="t" anchorCtr="0"/>
          <a:lstStyle/>
          <a:p>
            <a:r>
              <a:rPr lang="en-US" dirty="0">
                <a:effectLst>
                  <a:outerShdw blurRad="38100" dist="38100" dir="2700000" algn="tl">
                    <a:srgbClr val="000000">
                      <a:alpha val="43137"/>
                    </a:srgbClr>
                  </a:outerShdw>
                </a:effectLst>
              </a:rPr>
              <a:t>1b. Static (Shape) Features</a:t>
            </a:r>
          </a:p>
        </p:txBody>
      </p:sp>
      <p:sp>
        <p:nvSpPr>
          <p:cNvPr id="80898" name="Rectangle 3"/>
          <p:cNvSpPr>
            <a:spLocks noGrp="1" noChangeArrowheads="1"/>
          </p:cNvSpPr>
          <p:nvPr>
            <p:ph type="body" idx="1"/>
          </p:nvPr>
        </p:nvSpPr>
        <p:spPr/>
        <p:txBody>
          <a:bodyPr/>
          <a:lstStyle/>
          <a:p>
            <a:pPr>
              <a:buFontTx/>
              <a:buNone/>
            </a:pPr>
            <a:r>
              <a:rPr lang="en-US" dirty="0"/>
              <a:t> </a:t>
            </a:r>
          </a:p>
        </p:txBody>
      </p:sp>
      <p:pic>
        <p:nvPicPr>
          <p:cNvPr id="363524" name="Picture 4"/>
          <p:cNvPicPr>
            <a:picLocks noChangeAspect="1" noChangeArrowheads="1"/>
          </p:cNvPicPr>
          <p:nvPr/>
        </p:nvPicPr>
        <p:blipFill>
          <a:blip r:embed="rId3" cstate="print"/>
          <a:srcRect t="9685" r="2540" b="4402"/>
          <a:stretch>
            <a:fillRect/>
          </a:stretch>
        </p:blipFill>
        <p:spPr bwMode="auto">
          <a:xfrm>
            <a:off x="1949450" y="3111628"/>
            <a:ext cx="7011809" cy="3563768"/>
          </a:xfrm>
          <a:prstGeom prst="rect">
            <a:avLst/>
          </a:prstGeom>
          <a:ln>
            <a:noFill/>
          </a:ln>
          <a:effectLst>
            <a:outerShdw blurRad="292100" dist="139700" dir="2700000" algn="tl" rotWithShape="0">
              <a:srgbClr val="333333">
                <a:alpha val="65000"/>
              </a:srgbClr>
            </a:outerShdw>
          </a:effectLst>
        </p:spPr>
      </p:pic>
      <p:sp>
        <p:nvSpPr>
          <p:cNvPr id="363528" name="Text Box 8"/>
          <p:cNvSpPr txBox="1">
            <a:spLocks noChangeArrowheads="1"/>
          </p:cNvSpPr>
          <p:nvPr/>
        </p:nvSpPr>
        <p:spPr bwMode="auto">
          <a:xfrm rot="18788428">
            <a:off x="5254782" y="4876617"/>
            <a:ext cx="720725" cy="366713"/>
          </a:xfrm>
          <a:prstGeom prst="rect">
            <a:avLst/>
          </a:prstGeom>
          <a:gradFill>
            <a:gsLst>
              <a:gs pos="0">
                <a:schemeClr val="accent1">
                  <a:tint val="66000"/>
                  <a:satMod val="160000"/>
                  <a:alpha val="50000"/>
                </a:schemeClr>
              </a:gs>
              <a:gs pos="50000">
                <a:schemeClr val="accent1">
                  <a:tint val="44500"/>
                  <a:satMod val="160000"/>
                </a:schemeClr>
              </a:gs>
              <a:gs pos="100000">
                <a:schemeClr val="accent1">
                  <a:tint val="23500"/>
                  <a:satMod val="160000"/>
                </a:schemeClr>
              </a:gs>
            </a:gsLst>
            <a:lin ang="5400000" scaled="0"/>
          </a:gradFill>
          <a:ln w="9525" algn="ctr">
            <a:noFill/>
            <a:miter lim="800000"/>
            <a:headEnd/>
            <a:tailEnd/>
          </a:ln>
          <a:effectLst>
            <a:outerShdw blurRad="50800" dist="38100" dir="2700000" algn="tl" rotWithShape="0">
              <a:prstClr val="black">
                <a:alpha val="40000"/>
              </a:prstClr>
            </a:outerShdw>
          </a:effectLst>
        </p:spPr>
        <p:txBody>
          <a:bodyPr>
            <a:spAutoFit/>
          </a:bodyPr>
          <a:lstStyle/>
          <a:p>
            <a:pPr>
              <a:spcBef>
                <a:spcPct val="50000"/>
              </a:spcBef>
              <a:defRPr/>
            </a:pPr>
            <a:r>
              <a:rPr lang="en-US" dirty="0"/>
              <a:t>Slant</a:t>
            </a:r>
          </a:p>
        </p:txBody>
      </p:sp>
      <p:sp>
        <p:nvSpPr>
          <p:cNvPr id="80901" name="Rectangle 16"/>
          <p:cNvSpPr>
            <a:spLocks noChangeArrowheads="1"/>
          </p:cNvSpPr>
          <p:nvPr/>
        </p:nvSpPr>
        <p:spPr bwMode="auto">
          <a:xfrm>
            <a:off x="609600" y="1752600"/>
            <a:ext cx="8229600" cy="4525963"/>
          </a:xfrm>
          <a:prstGeom prst="rect">
            <a:avLst/>
          </a:prstGeom>
          <a:noFill/>
          <a:ln w="9525">
            <a:noFill/>
            <a:miter lim="800000"/>
            <a:headEnd/>
            <a:tailEnd/>
          </a:ln>
        </p:spPr>
        <p:txBody>
          <a:bodyPr/>
          <a:lstStyle/>
          <a:p>
            <a:pPr marL="342900" indent="-342900">
              <a:spcBef>
                <a:spcPct val="20000"/>
              </a:spcBef>
              <a:buFont typeface="Arial" pitchFamily="34" charset="0"/>
              <a:buChar char="•"/>
            </a:pPr>
            <a:r>
              <a:rPr lang="en-US" sz="3200" dirty="0">
                <a:solidFill>
                  <a:schemeClr val="accent3">
                    <a:lumMod val="50000"/>
                  </a:schemeClr>
                </a:solidFill>
              </a:rPr>
              <a:t>Slant (radians)*</a:t>
            </a:r>
          </a:p>
          <a:p>
            <a:pPr marL="342900" indent="-342900">
              <a:spcBef>
                <a:spcPct val="20000"/>
              </a:spcBef>
              <a:buFont typeface="Arial" pitchFamily="34" charset="0"/>
              <a:buChar char="•"/>
            </a:pPr>
            <a:r>
              <a:rPr lang="en-US" sz="3200" dirty="0">
                <a:solidFill>
                  <a:schemeClr val="accent3">
                    <a:lumMod val="50000"/>
                  </a:schemeClr>
                </a:solidFill>
              </a:rPr>
              <a:t>Relative Initial Slant (radians) </a:t>
            </a:r>
            <a:r>
              <a:rPr lang="en-US" sz="3200" dirty="0">
                <a:solidFill>
                  <a:schemeClr val="accent3">
                    <a:lumMod val="50000"/>
                  </a:schemeClr>
                </a:solidFill>
                <a:latin typeface="Arial Narrow" pitchFamily="34" charset="0"/>
              </a:rPr>
              <a:t>during first 80 ms</a:t>
            </a:r>
            <a:r>
              <a:rPr lang="en-US" sz="3200" dirty="0">
                <a:solidFill>
                  <a:schemeClr val="accent3">
                    <a:lumMod val="50000"/>
                  </a:schemeClr>
                </a:solidFill>
              </a:rPr>
              <a:t>*</a:t>
            </a:r>
          </a:p>
          <a:p>
            <a:pPr marL="342900" indent="-342900">
              <a:spcBef>
                <a:spcPct val="20000"/>
              </a:spcBef>
            </a:pPr>
            <a:endParaRPr lang="en-US" sz="3200" dirty="0"/>
          </a:p>
          <a:p>
            <a:pPr marL="342900" indent="-342900">
              <a:spcBef>
                <a:spcPct val="20000"/>
              </a:spcBef>
            </a:pPr>
            <a:endParaRPr lang="en-US" sz="3200" dirty="0"/>
          </a:p>
        </p:txBody>
      </p:sp>
      <p:sp>
        <p:nvSpPr>
          <p:cNvPr id="80902" name="Line 19"/>
          <p:cNvSpPr>
            <a:spLocks noChangeShapeType="1"/>
          </p:cNvSpPr>
          <p:nvPr/>
        </p:nvSpPr>
        <p:spPr bwMode="auto">
          <a:xfrm>
            <a:off x="4594859" y="6073139"/>
            <a:ext cx="3048001" cy="1"/>
          </a:xfrm>
          <a:prstGeom prst="line">
            <a:avLst/>
          </a:prstGeom>
          <a:noFill/>
          <a:ln w="28575">
            <a:solidFill>
              <a:schemeClr val="tx1"/>
            </a:solidFill>
            <a:prstDash val="sysDash"/>
            <a:round/>
            <a:headEnd/>
            <a:tailEnd type="arrow" w="med" len="med"/>
          </a:ln>
        </p:spPr>
        <p:txBody>
          <a:bodyPr wrap="none" anchor="ctr"/>
          <a:lstStyle/>
          <a:p>
            <a:endParaRPr lang="en-US"/>
          </a:p>
        </p:txBody>
      </p:sp>
      <p:sp>
        <p:nvSpPr>
          <p:cNvPr id="80903" name="Line 20"/>
          <p:cNvSpPr>
            <a:spLocks noChangeShapeType="1"/>
          </p:cNvSpPr>
          <p:nvPr/>
        </p:nvSpPr>
        <p:spPr bwMode="auto">
          <a:xfrm flipV="1">
            <a:off x="4549422" y="3428999"/>
            <a:ext cx="2308578" cy="2525889"/>
          </a:xfrm>
          <a:prstGeom prst="line">
            <a:avLst/>
          </a:prstGeom>
          <a:noFill/>
          <a:ln w="28575">
            <a:solidFill>
              <a:schemeClr val="tx1"/>
            </a:solidFill>
            <a:prstDash val="sysDash"/>
            <a:round/>
            <a:headEnd type="none"/>
            <a:tailEnd type="arrow" w="med" len="med"/>
          </a:ln>
        </p:spPr>
        <p:txBody>
          <a:bodyPr wrap="none" anchor="ctr"/>
          <a:lstStyle/>
          <a:p>
            <a:endParaRPr lang="en-US"/>
          </a:p>
        </p:txBody>
      </p:sp>
      <p:sp>
        <p:nvSpPr>
          <p:cNvPr id="363547" name="Text Box 27"/>
          <p:cNvSpPr txBox="1">
            <a:spLocks noChangeArrowheads="1"/>
          </p:cNvSpPr>
          <p:nvPr/>
        </p:nvSpPr>
        <p:spPr bwMode="auto">
          <a:xfrm rot="20414229">
            <a:off x="6423269" y="4663485"/>
            <a:ext cx="1867466" cy="369332"/>
          </a:xfrm>
          <a:prstGeom prst="rect">
            <a:avLst/>
          </a:prstGeom>
          <a:gradFill>
            <a:gsLst>
              <a:gs pos="0">
                <a:schemeClr val="accent1">
                  <a:tint val="66000"/>
                  <a:satMod val="160000"/>
                  <a:alpha val="50000"/>
                </a:schemeClr>
              </a:gs>
              <a:gs pos="50000">
                <a:schemeClr val="accent1">
                  <a:tint val="44500"/>
                  <a:satMod val="160000"/>
                </a:schemeClr>
              </a:gs>
              <a:gs pos="100000">
                <a:schemeClr val="accent1">
                  <a:tint val="23500"/>
                  <a:satMod val="160000"/>
                </a:schemeClr>
              </a:gs>
            </a:gsLst>
            <a:lin ang="5400000" scaled="0"/>
          </a:gradFill>
          <a:ln w="9525" algn="ctr">
            <a:noFill/>
            <a:miter lim="800000"/>
            <a:headEnd/>
            <a:tailEnd/>
          </a:ln>
          <a:effectLst>
            <a:outerShdw blurRad="50800" dist="38100" dir="2700000" algn="tl" rotWithShape="0">
              <a:prstClr val="black">
                <a:alpha val="40000"/>
              </a:prstClr>
            </a:outerShdw>
          </a:effectLst>
        </p:spPr>
        <p:txBody>
          <a:bodyPr wrap="square">
            <a:spAutoFit/>
          </a:bodyPr>
          <a:lstStyle/>
          <a:p>
            <a:pPr>
              <a:spcBef>
                <a:spcPct val="50000"/>
              </a:spcBef>
              <a:defRPr/>
            </a:pPr>
            <a:r>
              <a:rPr lang="en-US" dirty="0"/>
              <a:t>Rel. Initial Slant</a:t>
            </a:r>
          </a:p>
        </p:txBody>
      </p:sp>
      <p:sp>
        <p:nvSpPr>
          <p:cNvPr id="15" name="Slide Number Placeholder 14"/>
          <p:cNvSpPr>
            <a:spLocks noGrp="1"/>
          </p:cNvSpPr>
          <p:nvPr>
            <p:ph type="sldNum" sz="quarter" idx="12"/>
          </p:nvPr>
        </p:nvSpPr>
        <p:spPr/>
        <p:txBody>
          <a:bodyPr/>
          <a:lstStyle/>
          <a:p>
            <a:pPr>
              <a:defRPr/>
            </a:pPr>
            <a:fld id="{A9B5FB31-1605-4D6C-920F-1FE51713155E}" type="slidenum">
              <a:rPr lang="en-US" smtClean="0"/>
              <a:pPr>
                <a:defRPr/>
              </a:pPr>
              <a:t>13</a:t>
            </a:fld>
            <a:endParaRPr lang="en-US"/>
          </a:p>
        </p:txBody>
      </p:sp>
      <p:sp>
        <p:nvSpPr>
          <p:cNvPr id="2" name="Date Placeholder 1"/>
          <p:cNvSpPr>
            <a:spLocks noGrp="1"/>
          </p:cNvSpPr>
          <p:nvPr>
            <p:ph type="dt" sz="half" idx="10"/>
          </p:nvPr>
        </p:nvSpPr>
        <p:spPr/>
        <p:txBody>
          <a:bodyPr/>
          <a:lstStyle/>
          <a:p>
            <a:fld id="{A009C218-7DBD-476C-A9C3-6D88C3C6916D}" type="datetime1">
              <a:rPr lang="en-US" smtClean="0"/>
              <a:pPr/>
              <a:t>4/20/20</a:t>
            </a:fld>
            <a:endParaRPr lang="en-US"/>
          </a:p>
        </p:txBody>
      </p:sp>
      <p:sp>
        <p:nvSpPr>
          <p:cNvPr id="17" name="Arc 16"/>
          <p:cNvSpPr/>
          <p:nvPr/>
        </p:nvSpPr>
        <p:spPr>
          <a:xfrm>
            <a:off x="2400300" y="4114800"/>
            <a:ext cx="4343400" cy="3810000"/>
          </a:xfrm>
          <a:prstGeom prst="arc">
            <a:avLst>
              <a:gd name="adj1" fmla="val 18679525"/>
              <a:gd name="adj2" fmla="val 20451743"/>
            </a:avLst>
          </a:prstGeom>
          <a:ln w="38100" cmpd="sng">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c 17"/>
          <p:cNvSpPr/>
          <p:nvPr/>
        </p:nvSpPr>
        <p:spPr>
          <a:xfrm>
            <a:off x="3505200" y="5029200"/>
            <a:ext cx="2133600" cy="2057400"/>
          </a:xfrm>
          <a:prstGeom prst="arc">
            <a:avLst>
              <a:gd name="adj1" fmla="val 18494876"/>
              <a:gd name="adj2" fmla="val 10255"/>
            </a:avLst>
          </a:prstGeom>
          <a:ln w="38100" cmpd="dbl">
            <a:solidFill>
              <a:srgbClr val="FFC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p:cNvSpPr txBox="1"/>
          <p:nvPr/>
        </p:nvSpPr>
        <p:spPr>
          <a:xfrm>
            <a:off x="6096000" y="1792069"/>
            <a:ext cx="3048000" cy="646331"/>
          </a:xfrm>
          <a:prstGeom prst="rect">
            <a:avLst/>
          </a:prstGeom>
          <a:noFill/>
        </p:spPr>
        <p:txBody>
          <a:bodyPr wrap="square" rtlCol="0">
            <a:spAutoFit/>
          </a:bodyPr>
          <a:lstStyle/>
          <a:p>
            <a:r>
              <a:rPr lang="en-US" dirty="0"/>
              <a:t>* Radian = Arc length / Radius</a:t>
            </a:r>
          </a:p>
          <a:p>
            <a:r>
              <a:rPr lang="en-US" dirty="0"/>
              <a:t>1 radian = 57 degrees</a:t>
            </a:r>
          </a:p>
        </p:txBody>
      </p:sp>
      <p:sp>
        <p:nvSpPr>
          <p:cNvPr id="80904" name="Line 21"/>
          <p:cNvSpPr>
            <a:spLocks noChangeShapeType="1"/>
          </p:cNvSpPr>
          <p:nvPr/>
        </p:nvSpPr>
        <p:spPr bwMode="auto">
          <a:xfrm flipV="1">
            <a:off x="4625340" y="4953000"/>
            <a:ext cx="3048000" cy="1066800"/>
          </a:xfrm>
          <a:prstGeom prst="line">
            <a:avLst/>
          </a:prstGeom>
          <a:noFill/>
          <a:ln w="28575">
            <a:solidFill>
              <a:schemeClr val="tx1"/>
            </a:solidFill>
            <a:prstDash val="sysDash"/>
            <a:round/>
            <a:headEnd/>
            <a:tailEnd type="arrow" w="med" len="med"/>
          </a:ln>
        </p:spPr>
        <p:txBody>
          <a:bodyPr wrap="none" anchor="ctr"/>
          <a:lstStyle/>
          <a:p>
            <a:endParaRPr lang="en-US"/>
          </a:p>
        </p:txBody>
      </p:sp>
    </p:spTree>
    <p:extLst>
      <p:ext uri="{BB962C8B-B14F-4D97-AF65-F5344CB8AC3E}">
        <p14:creationId xmlns:p14="http://schemas.microsoft.com/office/powerpoint/2010/main" val="309562869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noChangeArrowheads="1"/>
          </p:cNvSpPr>
          <p:nvPr>
            <p:ph type="title"/>
          </p:nvPr>
        </p:nvSpPr>
        <p:spPr>
          <a:xfrm>
            <a:off x="457200" y="304800"/>
            <a:ext cx="7543800" cy="1295400"/>
          </a:xfrm>
        </p:spPr>
        <p:txBody>
          <a:bodyPr anchor="t" anchorCtr="0"/>
          <a:lstStyle/>
          <a:p>
            <a:r>
              <a:rPr lang="en-US" dirty="0">
                <a:effectLst>
                  <a:outerShdw blurRad="38100" dist="38100" dir="2700000" algn="tl">
                    <a:srgbClr val="000000">
                      <a:alpha val="43137"/>
                    </a:srgbClr>
                  </a:outerShdw>
                </a:effectLst>
              </a:rPr>
              <a:t>1c. Static (Shape) Features</a:t>
            </a:r>
          </a:p>
        </p:txBody>
      </p:sp>
      <p:sp>
        <p:nvSpPr>
          <p:cNvPr id="82946" name="Rectangle 3"/>
          <p:cNvSpPr>
            <a:spLocks noGrp="1" noChangeArrowheads="1"/>
          </p:cNvSpPr>
          <p:nvPr>
            <p:ph type="body" idx="1"/>
          </p:nvPr>
        </p:nvSpPr>
        <p:spPr/>
        <p:txBody>
          <a:bodyPr/>
          <a:lstStyle/>
          <a:p>
            <a:pPr>
              <a:buFontTx/>
              <a:buNone/>
            </a:pPr>
            <a:r>
              <a:rPr lang="en-US" dirty="0"/>
              <a:t> </a:t>
            </a:r>
          </a:p>
        </p:txBody>
      </p:sp>
      <p:pic>
        <p:nvPicPr>
          <p:cNvPr id="364548" name="Picture 4"/>
          <p:cNvPicPr>
            <a:picLocks noChangeAspect="1" noChangeArrowheads="1"/>
          </p:cNvPicPr>
          <p:nvPr/>
        </p:nvPicPr>
        <p:blipFill>
          <a:blip r:embed="rId3" cstate="print"/>
          <a:srcRect t="9685" r="2540" b="4402"/>
          <a:stretch>
            <a:fillRect/>
          </a:stretch>
        </p:blipFill>
        <p:spPr bwMode="auto">
          <a:xfrm>
            <a:off x="1949450" y="3111600"/>
            <a:ext cx="7011809" cy="3563796"/>
          </a:xfrm>
          <a:prstGeom prst="rect">
            <a:avLst/>
          </a:prstGeom>
          <a:ln>
            <a:noFill/>
          </a:ln>
          <a:effectLst>
            <a:outerShdw blurRad="292100" dist="139700" dir="2700000" algn="tl" rotWithShape="0">
              <a:srgbClr val="333333">
                <a:alpha val="65000"/>
              </a:srgbClr>
            </a:outerShdw>
          </a:effectLst>
        </p:spPr>
      </p:pic>
      <p:sp>
        <p:nvSpPr>
          <p:cNvPr id="82948" name="Rectangle 6"/>
          <p:cNvSpPr>
            <a:spLocks noChangeArrowheads="1"/>
          </p:cNvSpPr>
          <p:nvPr/>
        </p:nvSpPr>
        <p:spPr bwMode="auto">
          <a:xfrm>
            <a:off x="609600" y="1752600"/>
            <a:ext cx="8229600" cy="4525963"/>
          </a:xfrm>
          <a:prstGeom prst="rect">
            <a:avLst/>
          </a:prstGeom>
          <a:noFill/>
          <a:ln w="9525">
            <a:noFill/>
            <a:miter lim="800000"/>
            <a:headEnd/>
            <a:tailEnd/>
          </a:ln>
        </p:spPr>
        <p:txBody>
          <a:bodyPr/>
          <a:lstStyle/>
          <a:p>
            <a:pPr marL="342900" indent="-342900">
              <a:spcBef>
                <a:spcPct val="20000"/>
              </a:spcBef>
              <a:buFont typeface="Arial" pitchFamily="34" charset="0"/>
              <a:buChar char="•"/>
            </a:pPr>
            <a:r>
              <a:rPr lang="en-US" sz="3200" dirty="0">
                <a:solidFill>
                  <a:schemeClr val="accent3">
                    <a:lumMod val="50000"/>
                  </a:schemeClr>
                </a:solidFill>
              </a:rPr>
              <a:t>Straightness Error (cm)</a:t>
            </a:r>
          </a:p>
          <a:p>
            <a:pPr marL="342900" indent="-342900">
              <a:spcBef>
                <a:spcPct val="20000"/>
              </a:spcBef>
            </a:pPr>
            <a:endParaRPr lang="en-US" sz="3200" dirty="0">
              <a:solidFill>
                <a:schemeClr val="accent3">
                  <a:lumMod val="50000"/>
                </a:schemeClr>
              </a:solidFill>
            </a:endParaRPr>
          </a:p>
        </p:txBody>
      </p:sp>
      <p:sp>
        <p:nvSpPr>
          <p:cNvPr id="364558" name="Text Box 14"/>
          <p:cNvSpPr txBox="1">
            <a:spLocks noChangeArrowheads="1"/>
          </p:cNvSpPr>
          <p:nvPr/>
        </p:nvSpPr>
        <p:spPr bwMode="auto">
          <a:xfrm>
            <a:off x="2971800" y="4267200"/>
            <a:ext cx="3017838" cy="923330"/>
          </a:xfrm>
          <a:prstGeom prst="rect">
            <a:avLst/>
          </a:prstGeom>
          <a:gradFill>
            <a:gsLst>
              <a:gs pos="0">
                <a:schemeClr val="accent1">
                  <a:tint val="66000"/>
                  <a:satMod val="160000"/>
                  <a:alpha val="67000"/>
                </a:schemeClr>
              </a:gs>
              <a:gs pos="50000">
                <a:schemeClr val="accent1">
                  <a:tint val="44500"/>
                  <a:satMod val="160000"/>
                </a:schemeClr>
              </a:gs>
              <a:gs pos="100000">
                <a:schemeClr val="accent1">
                  <a:tint val="23500"/>
                  <a:satMod val="160000"/>
                </a:schemeClr>
              </a:gs>
            </a:gsLst>
            <a:lin ang="5400000" scaled="0"/>
          </a:gradFill>
          <a:ln w="9525" algn="ctr">
            <a:noFill/>
            <a:miter lim="800000"/>
            <a:headEnd/>
            <a:tailEnd/>
          </a:ln>
          <a:effectLst>
            <a:outerShdw blurRad="50800" dist="38100" dir="2700000" algn="tl" rotWithShape="0">
              <a:prstClr val="black">
                <a:alpha val="40000"/>
              </a:prstClr>
            </a:outerShdw>
          </a:effectLst>
        </p:spPr>
        <p:txBody>
          <a:bodyPr wrap="square">
            <a:spAutoFit/>
          </a:bodyPr>
          <a:lstStyle/>
          <a:p>
            <a:pPr>
              <a:spcBef>
                <a:spcPct val="50000"/>
              </a:spcBef>
              <a:defRPr/>
            </a:pPr>
            <a:r>
              <a:rPr lang="en-US" dirty="0"/>
              <a:t>Straightness Error = Average distance to minimum RMS distance line</a:t>
            </a:r>
          </a:p>
        </p:txBody>
      </p:sp>
      <p:sp>
        <p:nvSpPr>
          <p:cNvPr id="82950" name="Line 19"/>
          <p:cNvSpPr>
            <a:spLocks noChangeShapeType="1"/>
          </p:cNvSpPr>
          <p:nvPr/>
        </p:nvSpPr>
        <p:spPr bwMode="auto">
          <a:xfrm flipH="1">
            <a:off x="4800600" y="3505200"/>
            <a:ext cx="2667000" cy="2895600"/>
          </a:xfrm>
          <a:prstGeom prst="line">
            <a:avLst/>
          </a:prstGeom>
          <a:noFill/>
          <a:ln w="28575">
            <a:solidFill>
              <a:schemeClr val="tx1"/>
            </a:solidFill>
            <a:prstDash val="sysDot"/>
            <a:round/>
            <a:headEnd/>
            <a:tailEnd/>
          </a:ln>
        </p:spPr>
        <p:txBody>
          <a:bodyPr wrap="none" anchor="ctr"/>
          <a:lstStyle/>
          <a:p>
            <a:endParaRPr lang="en-US"/>
          </a:p>
        </p:txBody>
      </p:sp>
      <p:sp>
        <p:nvSpPr>
          <p:cNvPr id="364564" name="Line 20"/>
          <p:cNvSpPr>
            <a:spLocks noChangeShapeType="1"/>
          </p:cNvSpPr>
          <p:nvPr/>
        </p:nvSpPr>
        <p:spPr bwMode="auto">
          <a:xfrm>
            <a:off x="4572000" y="6096000"/>
            <a:ext cx="228600" cy="228600"/>
          </a:xfrm>
          <a:prstGeom prst="line">
            <a:avLst/>
          </a:prstGeom>
          <a:noFill/>
          <a:ln w="47625">
            <a:solidFill>
              <a:schemeClr val="accent1">
                <a:lumMod val="50000"/>
              </a:schemeClr>
            </a:solidFill>
            <a:round/>
            <a:headEnd/>
            <a:tailEnd/>
          </a:ln>
          <a:effectLst/>
        </p:spPr>
        <p:txBody>
          <a:bodyPr wrap="none" anchor="ctr"/>
          <a:lstStyle/>
          <a:p>
            <a:pPr>
              <a:defRPr/>
            </a:pPr>
            <a:endParaRPr lang="en-US"/>
          </a:p>
        </p:txBody>
      </p:sp>
      <p:sp>
        <p:nvSpPr>
          <p:cNvPr id="364566" name="Line 22"/>
          <p:cNvSpPr>
            <a:spLocks noChangeShapeType="1"/>
          </p:cNvSpPr>
          <p:nvPr/>
        </p:nvSpPr>
        <p:spPr bwMode="auto">
          <a:xfrm>
            <a:off x="7162800" y="3429000"/>
            <a:ext cx="228600" cy="228600"/>
          </a:xfrm>
          <a:prstGeom prst="line">
            <a:avLst/>
          </a:prstGeom>
          <a:noFill/>
          <a:ln w="47625">
            <a:solidFill>
              <a:schemeClr val="accent1">
                <a:lumMod val="50000"/>
              </a:schemeClr>
            </a:solidFill>
            <a:round/>
            <a:headEnd/>
            <a:tailEnd/>
          </a:ln>
          <a:effectLst/>
        </p:spPr>
        <p:txBody>
          <a:bodyPr wrap="none" anchor="ctr"/>
          <a:lstStyle/>
          <a:p>
            <a:pPr>
              <a:defRPr/>
            </a:pPr>
            <a:endParaRPr lang="en-US"/>
          </a:p>
        </p:txBody>
      </p:sp>
      <p:sp>
        <p:nvSpPr>
          <p:cNvPr id="364568" name="Line 24"/>
          <p:cNvSpPr>
            <a:spLocks noChangeShapeType="1"/>
          </p:cNvSpPr>
          <p:nvPr/>
        </p:nvSpPr>
        <p:spPr bwMode="auto">
          <a:xfrm>
            <a:off x="6096000" y="4953000"/>
            <a:ext cx="152400" cy="152400"/>
          </a:xfrm>
          <a:prstGeom prst="line">
            <a:avLst/>
          </a:prstGeom>
          <a:noFill/>
          <a:ln w="47625">
            <a:solidFill>
              <a:schemeClr val="accent1">
                <a:lumMod val="50000"/>
              </a:schemeClr>
            </a:solidFill>
            <a:round/>
            <a:headEnd/>
            <a:tailEnd/>
          </a:ln>
          <a:effectLst/>
        </p:spPr>
        <p:txBody>
          <a:bodyPr wrap="none" anchor="ctr"/>
          <a:lstStyle/>
          <a:p>
            <a:pPr>
              <a:defRPr/>
            </a:pPr>
            <a:endParaRPr lang="en-US"/>
          </a:p>
        </p:txBody>
      </p:sp>
      <p:sp>
        <p:nvSpPr>
          <p:cNvPr id="364569" name="Line 25"/>
          <p:cNvSpPr>
            <a:spLocks noChangeShapeType="1"/>
          </p:cNvSpPr>
          <p:nvPr/>
        </p:nvSpPr>
        <p:spPr bwMode="auto">
          <a:xfrm>
            <a:off x="5791200" y="5334000"/>
            <a:ext cx="76200" cy="76200"/>
          </a:xfrm>
          <a:prstGeom prst="line">
            <a:avLst/>
          </a:prstGeom>
          <a:noFill/>
          <a:ln w="47625">
            <a:solidFill>
              <a:schemeClr val="accent1">
                <a:lumMod val="50000"/>
              </a:schemeClr>
            </a:solidFill>
            <a:round/>
            <a:headEnd/>
            <a:tailEnd/>
          </a:ln>
          <a:effectLst/>
        </p:spPr>
        <p:txBody>
          <a:bodyPr wrap="none" anchor="ctr"/>
          <a:lstStyle/>
          <a:p>
            <a:pPr>
              <a:defRPr/>
            </a:pPr>
            <a:endParaRPr lang="en-US"/>
          </a:p>
        </p:txBody>
      </p:sp>
      <p:sp>
        <p:nvSpPr>
          <p:cNvPr id="364570" name="Line 26"/>
          <p:cNvSpPr>
            <a:spLocks noChangeShapeType="1"/>
          </p:cNvSpPr>
          <p:nvPr/>
        </p:nvSpPr>
        <p:spPr bwMode="auto">
          <a:xfrm>
            <a:off x="4953000" y="5943600"/>
            <a:ext cx="152400" cy="152400"/>
          </a:xfrm>
          <a:prstGeom prst="line">
            <a:avLst/>
          </a:prstGeom>
          <a:noFill/>
          <a:ln w="47625">
            <a:solidFill>
              <a:schemeClr val="accent1">
                <a:lumMod val="50000"/>
              </a:schemeClr>
            </a:solidFill>
            <a:round/>
            <a:headEnd/>
            <a:tailEnd/>
          </a:ln>
          <a:effectLst/>
        </p:spPr>
        <p:txBody>
          <a:bodyPr wrap="none" anchor="ctr"/>
          <a:lstStyle/>
          <a:p>
            <a:pPr>
              <a:defRPr/>
            </a:pPr>
            <a:endParaRPr lang="en-US"/>
          </a:p>
        </p:txBody>
      </p:sp>
      <p:sp>
        <p:nvSpPr>
          <p:cNvPr id="364571" name="Line 27"/>
          <p:cNvSpPr>
            <a:spLocks noChangeShapeType="1"/>
          </p:cNvSpPr>
          <p:nvPr/>
        </p:nvSpPr>
        <p:spPr bwMode="auto">
          <a:xfrm>
            <a:off x="6400800" y="4648200"/>
            <a:ext cx="152400" cy="152400"/>
          </a:xfrm>
          <a:prstGeom prst="line">
            <a:avLst/>
          </a:prstGeom>
          <a:noFill/>
          <a:ln w="47625">
            <a:solidFill>
              <a:schemeClr val="accent1">
                <a:lumMod val="50000"/>
              </a:schemeClr>
            </a:solidFill>
            <a:round/>
            <a:headEnd/>
            <a:tailEnd/>
          </a:ln>
          <a:effectLst/>
        </p:spPr>
        <p:txBody>
          <a:bodyPr wrap="none" anchor="ctr"/>
          <a:lstStyle/>
          <a:p>
            <a:pPr>
              <a:defRPr/>
            </a:pPr>
            <a:endParaRPr lang="en-US"/>
          </a:p>
        </p:txBody>
      </p:sp>
      <p:sp>
        <p:nvSpPr>
          <p:cNvPr id="364572" name="Line 28"/>
          <p:cNvSpPr>
            <a:spLocks noChangeShapeType="1"/>
          </p:cNvSpPr>
          <p:nvPr/>
        </p:nvSpPr>
        <p:spPr bwMode="auto">
          <a:xfrm>
            <a:off x="6705600" y="4343400"/>
            <a:ext cx="76200" cy="76200"/>
          </a:xfrm>
          <a:prstGeom prst="line">
            <a:avLst/>
          </a:prstGeom>
          <a:noFill/>
          <a:ln w="47625">
            <a:solidFill>
              <a:schemeClr val="accent1">
                <a:lumMod val="50000"/>
              </a:schemeClr>
            </a:solidFill>
            <a:round/>
            <a:headEnd/>
            <a:tailEnd/>
          </a:ln>
          <a:effectLst/>
        </p:spPr>
        <p:txBody>
          <a:bodyPr wrap="none" anchor="ctr"/>
          <a:lstStyle/>
          <a:p>
            <a:pPr>
              <a:defRPr/>
            </a:pPr>
            <a:endParaRPr lang="en-US"/>
          </a:p>
        </p:txBody>
      </p:sp>
      <p:sp>
        <p:nvSpPr>
          <p:cNvPr id="18" name="Slide Number Placeholder 17"/>
          <p:cNvSpPr>
            <a:spLocks noGrp="1"/>
          </p:cNvSpPr>
          <p:nvPr>
            <p:ph type="sldNum" sz="quarter" idx="12"/>
          </p:nvPr>
        </p:nvSpPr>
        <p:spPr/>
        <p:txBody>
          <a:bodyPr/>
          <a:lstStyle/>
          <a:p>
            <a:pPr>
              <a:defRPr/>
            </a:pPr>
            <a:fld id="{A9B5FB31-1605-4D6C-920F-1FE51713155E}" type="slidenum">
              <a:rPr lang="en-US" smtClean="0"/>
              <a:pPr>
                <a:defRPr/>
              </a:pPr>
              <a:t>14</a:t>
            </a:fld>
            <a:endParaRPr lang="en-US"/>
          </a:p>
        </p:txBody>
      </p:sp>
      <p:sp>
        <p:nvSpPr>
          <p:cNvPr id="2" name="Date Placeholder 1"/>
          <p:cNvSpPr>
            <a:spLocks noGrp="1"/>
          </p:cNvSpPr>
          <p:nvPr>
            <p:ph type="dt" sz="half" idx="10"/>
          </p:nvPr>
        </p:nvSpPr>
        <p:spPr/>
        <p:txBody>
          <a:bodyPr/>
          <a:lstStyle/>
          <a:p>
            <a:fld id="{8EAADE5E-EC09-42F3-B297-3F706353E34A}" type="datetime1">
              <a:rPr lang="en-US" smtClean="0"/>
              <a:pPr/>
              <a:t>4/20/20</a:t>
            </a:fld>
            <a:endParaRPr lang="en-US" dirty="0"/>
          </a:p>
        </p:txBody>
      </p:sp>
    </p:spTree>
    <p:extLst>
      <p:ext uri="{BB962C8B-B14F-4D97-AF65-F5344CB8AC3E}">
        <p14:creationId xmlns:p14="http://schemas.microsoft.com/office/powerpoint/2010/main" val="127647424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4311" name="Picture 7"/>
          <p:cNvPicPr>
            <a:picLocks noChangeAspect="1" noChangeArrowheads="1"/>
          </p:cNvPicPr>
          <p:nvPr/>
        </p:nvPicPr>
        <p:blipFill>
          <a:blip r:embed="rId3" cstate="print"/>
          <a:srcRect t="9685" r="2540" b="4402"/>
          <a:stretch>
            <a:fillRect/>
          </a:stretch>
        </p:blipFill>
        <p:spPr bwMode="auto">
          <a:xfrm>
            <a:off x="1949450" y="3111600"/>
            <a:ext cx="7011809" cy="3563796"/>
          </a:xfrm>
          <a:prstGeom prst="rect">
            <a:avLst/>
          </a:prstGeom>
          <a:ln w="0">
            <a:solidFill>
              <a:schemeClr val="tx1"/>
            </a:solidFill>
          </a:ln>
          <a:effectLst>
            <a:outerShdw blurRad="292100" dist="139700" dir="2700000" algn="tl" rotWithShape="0">
              <a:srgbClr val="333333">
                <a:alpha val="65000"/>
              </a:srgbClr>
            </a:outerShdw>
          </a:effectLst>
        </p:spPr>
      </p:pic>
      <p:sp>
        <p:nvSpPr>
          <p:cNvPr id="16" name="Freeform 15"/>
          <p:cNvSpPr/>
          <p:nvPr/>
        </p:nvSpPr>
        <p:spPr>
          <a:xfrm>
            <a:off x="5419725" y="3390900"/>
            <a:ext cx="1457325" cy="1914525"/>
          </a:xfrm>
          <a:custGeom>
            <a:avLst/>
            <a:gdLst>
              <a:gd name="connsiteX0" fmla="*/ 1314450 w 1457325"/>
              <a:gd name="connsiteY0" fmla="*/ 0 h 1914525"/>
              <a:gd name="connsiteX1" fmla="*/ 1057275 w 1457325"/>
              <a:gd name="connsiteY1" fmla="*/ 76200 h 1914525"/>
              <a:gd name="connsiteX2" fmla="*/ 828675 w 1457325"/>
              <a:gd name="connsiteY2" fmla="*/ 257175 h 1914525"/>
              <a:gd name="connsiteX3" fmla="*/ 638175 w 1457325"/>
              <a:gd name="connsiteY3" fmla="*/ 457200 h 1914525"/>
              <a:gd name="connsiteX4" fmla="*/ 390525 w 1457325"/>
              <a:gd name="connsiteY4" fmla="*/ 790575 h 1914525"/>
              <a:gd name="connsiteX5" fmla="*/ 200025 w 1457325"/>
              <a:gd name="connsiteY5" fmla="*/ 1152525 h 1914525"/>
              <a:gd name="connsiteX6" fmla="*/ 47625 w 1457325"/>
              <a:gd name="connsiteY6" fmla="*/ 1657350 h 1914525"/>
              <a:gd name="connsiteX7" fmla="*/ 0 w 1457325"/>
              <a:gd name="connsiteY7" fmla="*/ 1914525 h 1914525"/>
              <a:gd name="connsiteX8" fmla="*/ 371475 w 1457325"/>
              <a:gd name="connsiteY8" fmla="*/ 1695450 h 1914525"/>
              <a:gd name="connsiteX9" fmla="*/ 685800 w 1457325"/>
              <a:gd name="connsiteY9" fmla="*/ 1419225 h 1914525"/>
              <a:gd name="connsiteX10" fmla="*/ 952500 w 1457325"/>
              <a:gd name="connsiteY10" fmla="*/ 1133475 h 1914525"/>
              <a:gd name="connsiteX11" fmla="*/ 1285875 w 1457325"/>
              <a:gd name="connsiteY11" fmla="*/ 666750 h 1914525"/>
              <a:gd name="connsiteX12" fmla="*/ 1438275 w 1457325"/>
              <a:gd name="connsiteY12" fmla="*/ 352425 h 1914525"/>
              <a:gd name="connsiteX13" fmla="*/ 1457325 w 1457325"/>
              <a:gd name="connsiteY13" fmla="*/ 133350 h 1914525"/>
              <a:gd name="connsiteX14" fmla="*/ 1419225 w 1457325"/>
              <a:gd name="connsiteY14" fmla="*/ 19050 h 1914525"/>
              <a:gd name="connsiteX15" fmla="*/ 1314450 w 1457325"/>
              <a:gd name="connsiteY15" fmla="*/ 0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7325" h="1914525">
                <a:moveTo>
                  <a:pt x="1314450" y="0"/>
                </a:moveTo>
                <a:lnTo>
                  <a:pt x="1057275" y="76200"/>
                </a:lnTo>
                <a:lnTo>
                  <a:pt x="828675" y="257175"/>
                </a:lnTo>
                <a:lnTo>
                  <a:pt x="638175" y="457200"/>
                </a:lnTo>
                <a:lnTo>
                  <a:pt x="390525" y="790575"/>
                </a:lnTo>
                <a:lnTo>
                  <a:pt x="200025" y="1152525"/>
                </a:lnTo>
                <a:lnTo>
                  <a:pt x="47625" y="1657350"/>
                </a:lnTo>
                <a:lnTo>
                  <a:pt x="0" y="1914525"/>
                </a:lnTo>
                <a:lnTo>
                  <a:pt x="371475" y="1695450"/>
                </a:lnTo>
                <a:lnTo>
                  <a:pt x="685800" y="1419225"/>
                </a:lnTo>
                <a:lnTo>
                  <a:pt x="952500" y="1133475"/>
                </a:lnTo>
                <a:lnTo>
                  <a:pt x="1285875" y="666750"/>
                </a:lnTo>
                <a:lnTo>
                  <a:pt x="1438275" y="352425"/>
                </a:lnTo>
                <a:lnTo>
                  <a:pt x="1457325" y="133350"/>
                </a:lnTo>
                <a:lnTo>
                  <a:pt x="1419225" y="19050"/>
                </a:lnTo>
                <a:lnTo>
                  <a:pt x="1314450" y="0"/>
                </a:lnTo>
                <a:close/>
              </a:path>
            </a:pathLst>
          </a:custGeom>
          <a:blipFill dpi="0" rotWithShape="1">
            <a:blip r:embed="rId4" cstate="print">
              <a:alphaModFix amt="50000"/>
            </a:blip>
            <a:srcRect/>
            <a:tile tx="0" ty="0" sx="100000" sy="100000" flip="none" algn="tl"/>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993" name="Rectangle 2"/>
          <p:cNvSpPr>
            <a:spLocks noGrp="1" noChangeArrowheads="1"/>
          </p:cNvSpPr>
          <p:nvPr>
            <p:ph type="title"/>
          </p:nvPr>
        </p:nvSpPr>
        <p:spPr>
          <a:xfrm>
            <a:off x="457200" y="304800"/>
            <a:ext cx="7543800" cy="1143000"/>
          </a:xfrm>
        </p:spPr>
        <p:txBody>
          <a:bodyPr anchor="t" anchorCtr="0"/>
          <a:lstStyle/>
          <a:p>
            <a:r>
              <a:rPr lang="en-US" dirty="0">
                <a:effectLst>
                  <a:outerShdw blurRad="38100" dist="38100" dir="2700000" algn="tl">
                    <a:srgbClr val="000000">
                      <a:alpha val="43137"/>
                    </a:srgbClr>
                  </a:outerShdw>
                </a:effectLst>
              </a:rPr>
              <a:t>1d. Static (Shape) Features</a:t>
            </a:r>
          </a:p>
        </p:txBody>
      </p:sp>
      <p:sp>
        <p:nvSpPr>
          <p:cNvPr id="84994" name="Rectangle 3"/>
          <p:cNvSpPr>
            <a:spLocks noGrp="1" noChangeArrowheads="1"/>
          </p:cNvSpPr>
          <p:nvPr>
            <p:ph type="body" idx="1"/>
          </p:nvPr>
        </p:nvSpPr>
        <p:spPr/>
        <p:txBody>
          <a:bodyPr/>
          <a:lstStyle/>
          <a:p>
            <a:r>
              <a:rPr lang="en-US" sz="3200" dirty="0">
                <a:solidFill>
                  <a:schemeClr val="accent3">
                    <a:lumMod val="50000"/>
                  </a:schemeClr>
                </a:solidFill>
              </a:rPr>
              <a:t>Loop surface between successive strokes (cm</a:t>
            </a:r>
            <a:r>
              <a:rPr lang="en-US" sz="3200" baseline="30000" dirty="0">
                <a:solidFill>
                  <a:schemeClr val="accent3">
                    <a:lumMod val="50000"/>
                  </a:schemeClr>
                </a:solidFill>
              </a:rPr>
              <a:t>2</a:t>
            </a:r>
            <a:r>
              <a:rPr lang="en-US" sz="3200" dirty="0">
                <a:solidFill>
                  <a:schemeClr val="accent3">
                    <a:lumMod val="50000"/>
                  </a:schemeClr>
                </a:solidFill>
              </a:rPr>
              <a:t>)</a:t>
            </a:r>
          </a:p>
        </p:txBody>
      </p:sp>
      <p:sp>
        <p:nvSpPr>
          <p:cNvPr id="354318" name="Text Box 14"/>
          <p:cNvSpPr txBox="1">
            <a:spLocks noChangeArrowheads="1"/>
          </p:cNvSpPr>
          <p:nvPr/>
        </p:nvSpPr>
        <p:spPr bwMode="auto">
          <a:xfrm rot="-46333037">
            <a:off x="5391794" y="4003675"/>
            <a:ext cx="1636712" cy="369888"/>
          </a:xfrm>
          <a:prstGeom prst="rect">
            <a:avLst/>
          </a:prstGeom>
          <a:gradFill>
            <a:gsLst>
              <a:gs pos="0">
                <a:schemeClr val="accent1">
                  <a:tint val="66000"/>
                  <a:satMod val="160000"/>
                  <a:alpha val="75000"/>
                </a:schemeClr>
              </a:gs>
              <a:gs pos="50000">
                <a:schemeClr val="accent1">
                  <a:tint val="44500"/>
                  <a:satMod val="160000"/>
                </a:schemeClr>
              </a:gs>
              <a:gs pos="100000">
                <a:schemeClr val="accent1">
                  <a:tint val="23500"/>
                  <a:satMod val="160000"/>
                </a:schemeClr>
              </a:gs>
            </a:gsLst>
            <a:lin ang="5400000" scaled="0"/>
          </a:gradFill>
          <a:ln w="9525" algn="ctr">
            <a:noFill/>
            <a:miter lim="800000"/>
            <a:headEnd/>
            <a:tailEnd/>
          </a:ln>
          <a:effectLst>
            <a:outerShdw blurRad="50800" dist="38100" dir="2700000" algn="tl" rotWithShape="0">
              <a:prstClr val="black">
                <a:alpha val="40000"/>
              </a:prstClr>
            </a:outerShdw>
          </a:effectLst>
        </p:spPr>
        <p:txBody>
          <a:bodyPr>
            <a:spAutoFit/>
          </a:bodyPr>
          <a:lstStyle/>
          <a:p>
            <a:pPr>
              <a:spcBef>
                <a:spcPct val="50000"/>
              </a:spcBef>
              <a:defRPr/>
            </a:pPr>
            <a:r>
              <a:rPr lang="en-US" dirty="0"/>
              <a:t>Loop Surface</a:t>
            </a:r>
          </a:p>
        </p:txBody>
      </p:sp>
      <p:sp>
        <p:nvSpPr>
          <p:cNvPr id="12" name="Slide Number Placeholder 11"/>
          <p:cNvSpPr>
            <a:spLocks noGrp="1"/>
          </p:cNvSpPr>
          <p:nvPr>
            <p:ph type="sldNum" sz="quarter" idx="12"/>
          </p:nvPr>
        </p:nvSpPr>
        <p:spPr/>
        <p:txBody>
          <a:bodyPr/>
          <a:lstStyle/>
          <a:p>
            <a:pPr>
              <a:defRPr/>
            </a:pPr>
            <a:fld id="{A9B5FB31-1605-4D6C-920F-1FE51713155E}" type="slidenum">
              <a:rPr lang="en-US" smtClean="0"/>
              <a:pPr>
                <a:defRPr/>
              </a:pPr>
              <a:t>15</a:t>
            </a:fld>
            <a:endParaRPr lang="en-US" dirty="0"/>
          </a:p>
        </p:txBody>
      </p:sp>
      <p:sp>
        <p:nvSpPr>
          <p:cNvPr id="2" name="Date Placeholder 1"/>
          <p:cNvSpPr>
            <a:spLocks noGrp="1"/>
          </p:cNvSpPr>
          <p:nvPr>
            <p:ph type="dt" sz="half" idx="10"/>
          </p:nvPr>
        </p:nvSpPr>
        <p:spPr/>
        <p:txBody>
          <a:bodyPr/>
          <a:lstStyle/>
          <a:p>
            <a:fld id="{A92AF1CE-EBBD-457A-93FB-49EC7D8A8CAF}" type="datetime1">
              <a:rPr lang="en-US" smtClean="0"/>
              <a:pPr/>
              <a:t>4/20/20</a:t>
            </a:fld>
            <a:endParaRPr lang="en-US"/>
          </a:p>
        </p:txBody>
      </p:sp>
    </p:spTree>
    <p:extLst>
      <p:ext uri="{BB962C8B-B14F-4D97-AF65-F5344CB8AC3E}">
        <p14:creationId xmlns:p14="http://schemas.microsoft.com/office/powerpoint/2010/main" val="311375811"/>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5574" name="Picture 6"/>
          <p:cNvPicPr>
            <a:picLocks noChangeAspect="1" noChangeArrowheads="1"/>
          </p:cNvPicPr>
          <p:nvPr/>
        </p:nvPicPr>
        <p:blipFill>
          <a:blip r:embed="rId3" cstate="print"/>
          <a:srcRect t="10125" b="4402"/>
          <a:stretch>
            <a:fillRect/>
          </a:stretch>
        </p:blipFill>
        <p:spPr bwMode="auto">
          <a:xfrm>
            <a:off x="76200" y="1260825"/>
            <a:ext cx="4320000" cy="2130534"/>
          </a:xfrm>
          <a:prstGeom prst="rect">
            <a:avLst/>
          </a:prstGeom>
          <a:ln>
            <a:noFill/>
          </a:ln>
          <a:effectLst>
            <a:outerShdw blurRad="292100" dist="139700" dir="2700000" algn="tl" rotWithShape="0">
              <a:srgbClr val="333333">
                <a:alpha val="65000"/>
              </a:srgbClr>
            </a:outerShdw>
          </a:effectLst>
        </p:spPr>
      </p:pic>
      <p:pic>
        <p:nvPicPr>
          <p:cNvPr id="365576" name="Picture 8"/>
          <p:cNvPicPr>
            <a:picLocks noChangeAspect="1" noChangeArrowheads="1"/>
          </p:cNvPicPr>
          <p:nvPr/>
        </p:nvPicPr>
        <p:blipFill>
          <a:blip r:embed="rId4" cstate="print"/>
          <a:srcRect t="10125" b="4402"/>
          <a:stretch>
            <a:fillRect/>
          </a:stretch>
        </p:blipFill>
        <p:spPr bwMode="auto">
          <a:xfrm>
            <a:off x="4551750" y="1266825"/>
            <a:ext cx="4320000" cy="2130534"/>
          </a:xfrm>
          <a:prstGeom prst="rect">
            <a:avLst/>
          </a:prstGeom>
          <a:ln>
            <a:noFill/>
          </a:ln>
          <a:effectLst>
            <a:outerShdw blurRad="292100" dist="139700" dir="2700000" algn="tl" rotWithShape="0">
              <a:srgbClr val="333333">
                <a:alpha val="65000"/>
              </a:srgbClr>
            </a:outerShdw>
          </a:effectLst>
        </p:spPr>
      </p:pic>
      <p:pic>
        <p:nvPicPr>
          <p:cNvPr id="365578" name="Picture 10"/>
          <p:cNvPicPr>
            <a:picLocks noChangeAspect="1" noChangeArrowheads="1"/>
          </p:cNvPicPr>
          <p:nvPr/>
        </p:nvPicPr>
        <p:blipFill>
          <a:blip r:embed="rId5" cstate="print"/>
          <a:srcRect t="10125" b="4402"/>
          <a:stretch>
            <a:fillRect/>
          </a:stretch>
        </p:blipFill>
        <p:spPr bwMode="auto">
          <a:xfrm>
            <a:off x="4591200" y="4127449"/>
            <a:ext cx="4248000" cy="2095025"/>
          </a:xfrm>
          <a:prstGeom prst="rect">
            <a:avLst/>
          </a:prstGeom>
          <a:ln>
            <a:noFill/>
          </a:ln>
          <a:effectLst>
            <a:outerShdw blurRad="292100" dist="139700" dir="2700000" algn="tl" rotWithShape="0">
              <a:srgbClr val="333333">
                <a:alpha val="65000"/>
              </a:srgbClr>
            </a:outerShdw>
          </a:effectLst>
        </p:spPr>
      </p:pic>
      <p:sp>
        <p:nvSpPr>
          <p:cNvPr id="365586" name="Text Box 18"/>
          <p:cNvSpPr txBox="1">
            <a:spLocks noChangeArrowheads="1"/>
          </p:cNvSpPr>
          <p:nvPr/>
        </p:nvSpPr>
        <p:spPr bwMode="auto">
          <a:xfrm>
            <a:off x="5943600" y="2224087"/>
            <a:ext cx="1066800" cy="366713"/>
          </a:xfrm>
          <a:prstGeom prst="rect">
            <a:avLst/>
          </a:prstGeom>
          <a:gradFill>
            <a:gsLst>
              <a:gs pos="0">
                <a:schemeClr val="accent1">
                  <a:tint val="66000"/>
                  <a:satMod val="160000"/>
                  <a:alpha val="67000"/>
                </a:schemeClr>
              </a:gs>
              <a:gs pos="50000">
                <a:schemeClr val="accent1">
                  <a:tint val="44500"/>
                  <a:satMod val="160000"/>
                </a:schemeClr>
              </a:gs>
              <a:gs pos="100000">
                <a:schemeClr val="accent1">
                  <a:tint val="23500"/>
                  <a:satMod val="160000"/>
                </a:schemeClr>
              </a:gs>
            </a:gsLst>
            <a:lin ang="5400000" scaled="0"/>
          </a:gradFill>
          <a:ln w="9525" algn="ctr">
            <a:noFill/>
            <a:miter lim="800000"/>
            <a:headEnd/>
            <a:tailEnd/>
          </a:ln>
          <a:effectLst/>
        </p:spPr>
        <p:txBody>
          <a:bodyPr wrap="square">
            <a:spAutoFit/>
          </a:bodyPr>
          <a:lstStyle/>
          <a:p>
            <a:pPr>
              <a:spcBef>
                <a:spcPct val="50000"/>
              </a:spcBef>
              <a:defRPr/>
            </a:pPr>
            <a:r>
              <a:rPr lang="en-US" dirty="0">
                <a:solidFill>
                  <a:srgbClr val="7030A0"/>
                </a:solidFill>
                <a:effectLst>
                  <a:outerShdw blurRad="38100" dist="38100" dir="2700000" algn="tl">
                    <a:srgbClr val="000000">
                      <a:alpha val="43137"/>
                    </a:srgbClr>
                  </a:outerShdw>
                </a:effectLst>
              </a:rPr>
              <a:t>Duration</a:t>
            </a:r>
          </a:p>
        </p:txBody>
      </p:sp>
      <p:sp>
        <p:nvSpPr>
          <p:cNvPr id="365587" name="Text Box 19"/>
          <p:cNvSpPr txBox="1">
            <a:spLocks noChangeArrowheads="1"/>
          </p:cNvSpPr>
          <p:nvPr/>
        </p:nvSpPr>
        <p:spPr bwMode="auto">
          <a:xfrm>
            <a:off x="6553200" y="4433888"/>
            <a:ext cx="1885950" cy="366712"/>
          </a:xfrm>
          <a:prstGeom prst="rect">
            <a:avLst/>
          </a:prstGeom>
          <a:gradFill>
            <a:gsLst>
              <a:gs pos="0">
                <a:schemeClr val="accent1">
                  <a:tint val="66000"/>
                  <a:satMod val="160000"/>
                  <a:alpha val="67000"/>
                </a:schemeClr>
              </a:gs>
              <a:gs pos="50000">
                <a:schemeClr val="accent1">
                  <a:tint val="44500"/>
                  <a:satMod val="160000"/>
                </a:schemeClr>
              </a:gs>
              <a:gs pos="100000">
                <a:schemeClr val="accent1">
                  <a:tint val="23500"/>
                  <a:satMod val="160000"/>
                </a:schemeClr>
              </a:gs>
            </a:gsLst>
            <a:lin ang="5400000" scaled="0"/>
          </a:gradFill>
          <a:ln w="9525" algn="ctr">
            <a:noFill/>
            <a:miter lim="800000"/>
            <a:headEnd/>
            <a:tailEnd/>
          </a:ln>
          <a:effectLst/>
        </p:spPr>
        <p:txBody>
          <a:bodyPr wrap="square">
            <a:spAutoFit/>
          </a:bodyPr>
          <a:lstStyle/>
          <a:p>
            <a:pPr>
              <a:spcBef>
                <a:spcPct val="50000"/>
              </a:spcBef>
              <a:defRPr/>
            </a:pPr>
            <a:r>
              <a:rPr lang="en-US" dirty="0">
                <a:solidFill>
                  <a:srgbClr val="7030A0"/>
                </a:solidFill>
                <a:effectLst>
                  <a:outerShdw blurRad="38100" dist="38100" dir="2700000" algn="tl">
                    <a:srgbClr val="000000">
                      <a:alpha val="43137"/>
                    </a:srgbClr>
                  </a:outerShdw>
                </a:effectLst>
              </a:rPr>
              <a:t>Peak </a:t>
            </a:r>
            <a:r>
              <a:rPr lang="en-US" b="1" dirty="0">
                <a:solidFill>
                  <a:srgbClr val="7030A0"/>
                </a:solidFill>
                <a:effectLst>
                  <a:outerShdw blurRad="38100" dist="38100" dir="2700000" algn="tl">
                    <a:srgbClr val="000000">
                      <a:alpha val="43137"/>
                    </a:srgbClr>
                  </a:outerShdw>
                </a:effectLst>
              </a:rPr>
              <a:t>y Velocity</a:t>
            </a:r>
          </a:p>
        </p:txBody>
      </p:sp>
      <p:sp>
        <p:nvSpPr>
          <p:cNvPr id="87053" name="Line 20"/>
          <p:cNvSpPr>
            <a:spLocks noChangeShapeType="1"/>
          </p:cNvSpPr>
          <p:nvPr/>
        </p:nvSpPr>
        <p:spPr bwMode="auto">
          <a:xfrm>
            <a:off x="6454140" y="4267200"/>
            <a:ext cx="0" cy="685800"/>
          </a:xfrm>
          <a:prstGeom prst="line">
            <a:avLst/>
          </a:prstGeom>
          <a:noFill/>
          <a:ln w="28575">
            <a:solidFill>
              <a:schemeClr val="tx1"/>
            </a:solidFill>
            <a:round/>
            <a:headEnd type="arrow" w="med" len="med"/>
            <a:tailEnd type="arrow" w="med" len="med"/>
          </a:ln>
        </p:spPr>
        <p:txBody>
          <a:bodyPr wrap="none" anchor="ctr"/>
          <a:lstStyle/>
          <a:p>
            <a:endParaRPr lang="en-US"/>
          </a:p>
        </p:txBody>
      </p:sp>
      <p:sp>
        <p:nvSpPr>
          <p:cNvPr id="365590" name="Text Box 22"/>
          <p:cNvSpPr txBox="1">
            <a:spLocks noChangeArrowheads="1"/>
          </p:cNvSpPr>
          <p:nvPr/>
        </p:nvSpPr>
        <p:spPr bwMode="auto">
          <a:xfrm>
            <a:off x="4591050" y="2209800"/>
            <a:ext cx="1276350" cy="366712"/>
          </a:xfrm>
          <a:prstGeom prst="rect">
            <a:avLst/>
          </a:prstGeom>
          <a:gradFill>
            <a:gsLst>
              <a:gs pos="0">
                <a:schemeClr val="accent1">
                  <a:tint val="66000"/>
                  <a:satMod val="160000"/>
                  <a:alpha val="67000"/>
                </a:schemeClr>
              </a:gs>
              <a:gs pos="50000">
                <a:schemeClr val="accent1">
                  <a:tint val="44500"/>
                  <a:satMod val="160000"/>
                </a:schemeClr>
              </a:gs>
              <a:gs pos="100000">
                <a:schemeClr val="accent1">
                  <a:tint val="23500"/>
                  <a:satMod val="160000"/>
                </a:schemeClr>
              </a:gs>
            </a:gsLst>
            <a:lin ang="5400000" scaled="0"/>
          </a:gradFill>
          <a:ln w="9525" algn="ctr">
            <a:noFill/>
            <a:miter lim="800000"/>
            <a:headEnd/>
            <a:tailEnd/>
          </a:ln>
          <a:effectLst/>
        </p:spPr>
        <p:txBody>
          <a:bodyPr>
            <a:spAutoFit/>
          </a:bodyPr>
          <a:lstStyle/>
          <a:p>
            <a:pPr>
              <a:spcBef>
                <a:spcPct val="50000"/>
              </a:spcBef>
              <a:defRPr/>
            </a:pPr>
            <a:r>
              <a:rPr lang="en-US" dirty="0">
                <a:solidFill>
                  <a:srgbClr val="7030A0"/>
                </a:solidFill>
                <a:effectLst>
                  <a:outerShdw blurRad="38100" dist="38100" dir="2700000" algn="tl">
                    <a:srgbClr val="000000">
                      <a:alpha val="43137"/>
                    </a:srgbClr>
                  </a:outerShdw>
                </a:effectLst>
              </a:rPr>
              <a:t>Start Time</a:t>
            </a:r>
          </a:p>
        </p:txBody>
      </p:sp>
      <p:sp>
        <p:nvSpPr>
          <p:cNvPr id="87067" name="Slide Number Placeholder 5"/>
          <p:cNvSpPr txBox="1">
            <a:spLocks/>
          </p:cNvSpPr>
          <p:nvPr/>
        </p:nvSpPr>
        <p:spPr bwMode="auto">
          <a:xfrm>
            <a:off x="8534400" y="6400800"/>
            <a:ext cx="609600" cy="457200"/>
          </a:xfrm>
          <a:prstGeom prst="rect">
            <a:avLst/>
          </a:prstGeom>
          <a:noFill/>
          <a:ln w="9525">
            <a:noFill/>
            <a:miter lim="800000"/>
            <a:headEnd/>
            <a:tailEnd/>
          </a:ln>
        </p:spPr>
        <p:txBody>
          <a:bodyPr/>
          <a:lstStyle/>
          <a:p>
            <a:pPr algn="ctr"/>
            <a:fld id="{0B610F22-E8D0-4017-B905-48C381AE2F49}" type="slidenum">
              <a:rPr lang="en-US" altLang="en-US" sz="1600"/>
              <a:pPr algn="ctr"/>
              <a:t>16</a:t>
            </a:fld>
            <a:endParaRPr lang="en-US" altLang="en-US" sz="1600"/>
          </a:p>
        </p:txBody>
      </p:sp>
      <p:sp>
        <p:nvSpPr>
          <p:cNvPr id="87054" name="Line 21"/>
          <p:cNvSpPr>
            <a:spLocks noChangeShapeType="1"/>
          </p:cNvSpPr>
          <p:nvPr/>
        </p:nvSpPr>
        <p:spPr bwMode="auto">
          <a:xfrm>
            <a:off x="5181600" y="2971800"/>
            <a:ext cx="685800" cy="0"/>
          </a:xfrm>
          <a:prstGeom prst="line">
            <a:avLst/>
          </a:prstGeom>
          <a:noFill/>
          <a:ln w="28575">
            <a:solidFill>
              <a:schemeClr val="tx1"/>
            </a:solidFill>
            <a:round/>
            <a:headEnd type="arrow" w="med" len="med"/>
            <a:tailEnd type="arrow" w="med" len="med"/>
          </a:ln>
        </p:spPr>
        <p:txBody>
          <a:bodyPr wrap="none" anchor="ctr"/>
          <a:lstStyle/>
          <a:p>
            <a:endParaRPr lang="en-US"/>
          </a:p>
        </p:txBody>
      </p:sp>
      <p:sp>
        <p:nvSpPr>
          <p:cNvPr id="35" name="Title 34"/>
          <p:cNvSpPr>
            <a:spLocks noGrp="1"/>
          </p:cNvSpPr>
          <p:nvPr>
            <p:ph type="title"/>
          </p:nvPr>
        </p:nvSpPr>
        <p:spPr/>
        <p:txBody>
          <a:bodyPr anchor="t" anchorCtr="0">
            <a:normAutofit/>
          </a:bodyPr>
          <a:lstStyle/>
          <a:p>
            <a:r>
              <a:rPr lang="en-US" kern="0" dirty="0">
                <a:effectLst>
                  <a:outerShdw blurRad="38100" dist="38100" dir="2700000" algn="tl">
                    <a:srgbClr val="000000">
                      <a:alpha val="43137"/>
                    </a:srgbClr>
                  </a:outerShdw>
                </a:effectLst>
              </a:rPr>
              <a:t>2. Dynamic Features</a:t>
            </a:r>
            <a:endParaRPr lang="en-US" dirty="0">
              <a:effectLst>
                <a:outerShdw blurRad="38100" dist="38100" dir="2700000" algn="tl">
                  <a:srgbClr val="000000">
                    <a:alpha val="43137"/>
                  </a:srgbClr>
                </a:outerShdw>
              </a:effectLst>
            </a:endParaRPr>
          </a:p>
        </p:txBody>
      </p:sp>
      <p:sp>
        <p:nvSpPr>
          <p:cNvPr id="30" name="Date Placeholder 1"/>
          <p:cNvSpPr>
            <a:spLocks noGrp="1"/>
          </p:cNvSpPr>
          <p:nvPr>
            <p:ph type="dt" sz="half" idx="10"/>
          </p:nvPr>
        </p:nvSpPr>
        <p:spPr/>
        <p:txBody>
          <a:bodyPr/>
          <a:lstStyle/>
          <a:p>
            <a:fld id="{3F84754E-CF9A-40D8-A1CE-60D549E1EE4A}" type="datetime1">
              <a:rPr lang="en-US" smtClean="0"/>
              <a:pPr/>
              <a:t>4/20/20</a:t>
            </a:fld>
            <a:endParaRPr lang="en-US" dirty="0"/>
          </a:p>
        </p:txBody>
      </p:sp>
      <p:sp>
        <p:nvSpPr>
          <p:cNvPr id="32" name="Slide Number Placeholder 11"/>
          <p:cNvSpPr txBox="1">
            <a:spLocks/>
          </p:cNvSpPr>
          <p:nvPr/>
        </p:nvSpPr>
        <p:spPr>
          <a:xfrm>
            <a:off x="7010400" y="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9B5FB31-1605-4D6C-920F-1FE51713155E}" type="slidenum">
              <a:rPr lang="en-US" smtClean="0"/>
              <a:pPr>
                <a:defRPr/>
              </a:pPr>
              <a:t>16</a:t>
            </a:fld>
            <a:endParaRPr lang="en-US" dirty="0"/>
          </a:p>
        </p:txBody>
      </p:sp>
      <p:sp>
        <p:nvSpPr>
          <p:cNvPr id="37" name="Line 17"/>
          <p:cNvSpPr>
            <a:spLocks noChangeShapeType="1"/>
          </p:cNvSpPr>
          <p:nvPr/>
        </p:nvSpPr>
        <p:spPr bwMode="auto">
          <a:xfrm>
            <a:off x="5943600" y="2971800"/>
            <a:ext cx="990600" cy="0"/>
          </a:xfrm>
          <a:prstGeom prst="line">
            <a:avLst/>
          </a:prstGeom>
          <a:noFill/>
          <a:ln w="28575">
            <a:solidFill>
              <a:schemeClr val="tx1"/>
            </a:solidFill>
            <a:round/>
            <a:headEnd type="arrow" w="med" len="med"/>
            <a:tailEnd type="arrow" w="med" len="med"/>
          </a:ln>
        </p:spPr>
        <p:txBody>
          <a:bodyPr wrap="none" anchor="ctr"/>
          <a:lstStyle/>
          <a:p>
            <a:endParaRPr lang="en-US"/>
          </a:p>
        </p:txBody>
      </p:sp>
      <p:sp>
        <p:nvSpPr>
          <p:cNvPr id="18" name="Text Box 38"/>
          <p:cNvSpPr txBox="1">
            <a:spLocks noChangeArrowheads="1"/>
          </p:cNvSpPr>
          <p:nvPr/>
        </p:nvSpPr>
        <p:spPr bwMode="auto">
          <a:xfrm>
            <a:off x="4953000" y="1368623"/>
            <a:ext cx="1905000" cy="307777"/>
          </a:xfrm>
          <a:prstGeom prst="rect">
            <a:avLst/>
          </a:prstGeom>
          <a:noFill/>
          <a:ln w="9525" algn="ctr">
            <a:noFill/>
            <a:miter lim="800000"/>
            <a:headEnd/>
            <a:tailEnd/>
          </a:ln>
          <a:effectLst/>
        </p:spPr>
        <p:txBody>
          <a:bodyPr wrap="square">
            <a:spAutoFit/>
          </a:bodyPr>
          <a:lstStyle/>
          <a:p>
            <a:pPr>
              <a:spcBef>
                <a:spcPct val="50000"/>
              </a:spcBef>
              <a:defRPr/>
            </a:pPr>
            <a:r>
              <a:rPr lang="en-US" sz="1400" dirty="0">
                <a:solidFill>
                  <a:srgbClr val="7030A0"/>
                </a:solidFill>
                <a:effectLst>
                  <a:outerShdw blurRad="38100" dist="38100" dir="2700000" algn="tl">
                    <a:srgbClr val="000000">
                      <a:alpha val="43137"/>
                    </a:srgbClr>
                  </a:outerShdw>
                </a:effectLst>
              </a:rPr>
              <a:t>Y Position (cm)</a:t>
            </a:r>
            <a:endParaRPr lang="en-US" sz="1400" b="1" dirty="0">
              <a:solidFill>
                <a:srgbClr val="7030A0"/>
              </a:solidFill>
              <a:effectLst>
                <a:outerShdw blurRad="38100" dist="38100" dir="2700000" algn="tl">
                  <a:srgbClr val="000000">
                    <a:alpha val="43137"/>
                  </a:srgbClr>
                </a:outerShdw>
              </a:effectLst>
            </a:endParaRPr>
          </a:p>
        </p:txBody>
      </p:sp>
      <p:sp>
        <p:nvSpPr>
          <p:cNvPr id="19" name="Text Box 38"/>
          <p:cNvSpPr txBox="1">
            <a:spLocks noChangeArrowheads="1"/>
          </p:cNvSpPr>
          <p:nvPr/>
        </p:nvSpPr>
        <p:spPr bwMode="auto">
          <a:xfrm>
            <a:off x="4953000" y="4188023"/>
            <a:ext cx="1905000" cy="307777"/>
          </a:xfrm>
          <a:prstGeom prst="rect">
            <a:avLst/>
          </a:prstGeom>
          <a:noFill/>
          <a:ln w="9525" algn="ctr">
            <a:noFill/>
            <a:miter lim="800000"/>
            <a:headEnd/>
            <a:tailEnd/>
          </a:ln>
          <a:effectLst/>
        </p:spPr>
        <p:txBody>
          <a:bodyPr wrap="square">
            <a:spAutoFit/>
          </a:bodyPr>
          <a:lstStyle/>
          <a:p>
            <a:pPr>
              <a:spcBef>
                <a:spcPct val="50000"/>
              </a:spcBef>
              <a:defRPr/>
            </a:pPr>
            <a:r>
              <a:rPr lang="en-US" sz="1400" dirty="0">
                <a:solidFill>
                  <a:srgbClr val="7030A0"/>
                </a:solidFill>
                <a:effectLst>
                  <a:outerShdw blurRad="38100" dist="38100" dir="2700000" algn="tl">
                    <a:srgbClr val="000000">
                      <a:alpha val="43137"/>
                    </a:srgbClr>
                  </a:outerShdw>
                </a:effectLst>
              </a:rPr>
              <a:t>Y Velocity (cm/s)</a:t>
            </a:r>
            <a:endParaRPr lang="en-US" sz="1400" b="1" dirty="0">
              <a:solidFill>
                <a:srgbClr val="7030A0"/>
              </a:solidFill>
              <a:effectLst>
                <a:outerShdw blurRad="38100" dist="38100" dir="2700000" algn="tl">
                  <a:srgbClr val="000000">
                    <a:alpha val="43137"/>
                  </a:srgbClr>
                </a:outerShdw>
              </a:effectLst>
            </a:endParaRPr>
          </a:p>
        </p:txBody>
      </p:sp>
      <p:sp>
        <p:nvSpPr>
          <p:cNvPr id="20" name="Line 15"/>
          <p:cNvSpPr>
            <a:spLocks noChangeShapeType="1"/>
          </p:cNvSpPr>
          <p:nvPr/>
        </p:nvSpPr>
        <p:spPr bwMode="auto">
          <a:xfrm>
            <a:off x="5875020" y="2743200"/>
            <a:ext cx="0" cy="304800"/>
          </a:xfrm>
          <a:prstGeom prst="line">
            <a:avLst/>
          </a:prstGeom>
          <a:noFill/>
          <a:ln w="28575">
            <a:solidFill>
              <a:schemeClr val="tx1"/>
            </a:solidFill>
            <a:prstDash val="sysDot"/>
            <a:round/>
            <a:headEnd/>
            <a:tailEnd/>
          </a:ln>
        </p:spPr>
        <p:txBody>
          <a:bodyPr wrap="none" anchor="ctr"/>
          <a:lstStyle/>
          <a:p>
            <a:endParaRPr lang="en-US"/>
          </a:p>
        </p:txBody>
      </p:sp>
      <p:sp>
        <p:nvSpPr>
          <p:cNvPr id="21" name="Line 15"/>
          <p:cNvSpPr>
            <a:spLocks noChangeShapeType="1"/>
          </p:cNvSpPr>
          <p:nvPr/>
        </p:nvSpPr>
        <p:spPr bwMode="auto">
          <a:xfrm flipH="1">
            <a:off x="7033260" y="1524000"/>
            <a:ext cx="0" cy="1524000"/>
          </a:xfrm>
          <a:prstGeom prst="line">
            <a:avLst/>
          </a:prstGeom>
          <a:noFill/>
          <a:ln w="28575">
            <a:solidFill>
              <a:schemeClr val="tx1"/>
            </a:solidFill>
            <a:prstDash val="sysDot"/>
            <a:round/>
            <a:headEnd/>
            <a:tailEnd/>
          </a:ln>
        </p:spPr>
        <p:txBody>
          <a:bodyPr wrap="none" anchor="ctr"/>
          <a:lstStyle/>
          <a:p>
            <a:endParaRPr lang="en-US"/>
          </a:p>
        </p:txBody>
      </p:sp>
    </p:spTree>
    <p:extLst>
      <p:ext uri="{BB962C8B-B14F-4D97-AF65-F5344CB8AC3E}">
        <p14:creationId xmlns:p14="http://schemas.microsoft.com/office/powerpoint/2010/main" val="1824364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5574" name="Picture 6"/>
          <p:cNvPicPr>
            <a:picLocks noChangeAspect="1" noChangeArrowheads="1"/>
          </p:cNvPicPr>
          <p:nvPr/>
        </p:nvPicPr>
        <p:blipFill>
          <a:blip r:embed="rId3" cstate="print"/>
          <a:srcRect t="10125" b="4402"/>
          <a:stretch>
            <a:fillRect/>
          </a:stretch>
        </p:blipFill>
        <p:spPr bwMode="auto">
          <a:xfrm>
            <a:off x="73152" y="1261872"/>
            <a:ext cx="4320000" cy="2130539"/>
          </a:xfrm>
          <a:prstGeom prst="rect">
            <a:avLst/>
          </a:prstGeom>
          <a:ln>
            <a:noFill/>
          </a:ln>
          <a:effectLst>
            <a:outerShdw blurRad="292100" dist="139700" dir="2700000" algn="tl" rotWithShape="0">
              <a:srgbClr val="333333">
                <a:alpha val="65000"/>
              </a:srgbClr>
            </a:outerShdw>
          </a:effectLst>
        </p:spPr>
      </p:pic>
      <p:pic>
        <p:nvPicPr>
          <p:cNvPr id="365576" name="Picture 8"/>
          <p:cNvPicPr>
            <a:picLocks noChangeAspect="1" noChangeArrowheads="1"/>
          </p:cNvPicPr>
          <p:nvPr/>
        </p:nvPicPr>
        <p:blipFill>
          <a:blip r:embed="rId4" cstate="print"/>
          <a:srcRect t="11005" b="4402"/>
          <a:stretch>
            <a:fillRect/>
          </a:stretch>
        </p:blipFill>
        <p:spPr bwMode="auto">
          <a:xfrm>
            <a:off x="5355600" y="0"/>
            <a:ext cx="3636000" cy="1774736"/>
          </a:xfrm>
          <a:prstGeom prst="rect">
            <a:avLst/>
          </a:prstGeom>
          <a:ln>
            <a:noFill/>
          </a:ln>
          <a:effectLst>
            <a:outerShdw blurRad="292100" dist="139700" dir="2700000" algn="tl" rotWithShape="0">
              <a:srgbClr val="333333">
                <a:alpha val="65000"/>
              </a:srgbClr>
            </a:outerShdw>
          </a:effectLst>
        </p:spPr>
      </p:pic>
      <p:pic>
        <p:nvPicPr>
          <p:cNvPr id="365578" name="Picture 10"/>
          <p:cNvPicPr>
            <a:picLocks noChangeAspect="1" noChangeArrowheads="1"/>
          </p:cNvPicPr>
          <p:nvPr/>
        </p:nvPicPr>
        <p:blipFill>
          <a:blip r:embed="rId5" cstate="print"/>
          <a:srcRect l="-2540" t="13206" b="4402"/>
          <a:stretch>
            <a:fillRect/>
          </a:stretch>
        </p:blipFill>
        <p:spPr bwMode="auto">
          <a:xfrm>
            <a:off x="5373989" y="1752600"/>
            <a:ext cx="3617611" cy="1677216"/>
          </a:xfrm>
          <a:prstGeom prst="rect">
            <a:avLst/>
          </a:prstGeom>
          <a:ln>
            <a:noFill/>
          </a:ln>
          <a:effectLst>
            <a:outerShdw blurRad="292100" dist="139700" dir="2700000" algn="tl" rotWithShape="0">
              <a:srgbClr val="333333">
                <a:alpha val="65000"/>
              </a:srgbClr>
            </a:outerShdw>
          </a:effectLst>
        </p:spPr>
      </p:pic>
      <p:pic>
        <p:nvPicPr>
          <p:cNvPr id="365579" name="Picture 11"/>
          <p:cNvPicPr>
            <a:picLocks noChangeAspect="1" noChangeArrowheads="1"/>
          </p:cNvPicPr>
          <p:nvPr/>
        </p:nvPicPr>
        <p:blipFill>
          <a:blip r:embed="rId6" cstate="print"/>
          <a:srcRect t="13206" b="4402"/>
          <a:stretch>
            <a:fillRect/>
          </a:stretch>
        </p:blipFill>
        <p:spPr bwMode="auto">
          <a:xfrm>
            <a:off x="5316538" y="3429000"/>
            <a:ext cx="3675062" cy="1746578"/>
          </a:xfrm>
          <a:prstGeom prst="rect">
            <a:avLst/>
          </a:prstGeom>
          <a:ln>
            <a:noFill/>
          </a:ln>
          <a:effectLst>
            <a:outerShdw blurRad="292100" dist="139700" dir="2700000" algn="tl" rotWithShape="0">
              <a:srgbClr val="333333">
                <a:alpha val="65000"/>
              </a:srgbClr>
            </a:outerShdw>
          </a:effectLst>
        </p:spPr>
      </p:pic>
      <p:pic>
        <p:nvPicPr>
          <p:cNvPr id="365580" name="Picture 12"/>
          <p:cNvPicPr>
            <a:picLocks noChangeAspect="1" noChangeArrowheads="1"/>
          </p:cNvPicPr>
          <p:nvPr/>
        </p:nvPicPr>
        <p:blipFill>
          <a:blip r:embed="rId7" cstate="print"/>
          <a:srcRect l="-2540" t="13206" b="4402"/>
          <a:stretch>
            <a:fillRect/>
          </a:stretch>
        </p:blipFill>
        <p:spPr bwMode="auto">
          <a:xfrm>
            <a:off x="5299699" y="5147587"/>
            <a:ext cx="3691901" cy="1710413"/>
          </a:xfrm>
          <a:prstGeom prst="rect">
            <a:avLst/>
          </a:prstGeom>
          <a:ln>
            <a:noFill/>
          </a:ln>
          <a:effectLst>
            <a:outerShdw blurRad="292100" dist="139700" dir="2700000" algn="tl" rotWithShape="0">
              <a:srgbClr val="333333">
                <a:alpha val="65000"/>
              </a:srgbClr>
            </a:outerShdw>
          </a:effectLst>
        </p:spPr>
      </p:pic>
      <p:sp>
        <p:nvSpPr>
          <p:cNvPr id="365591" name="Text Box 23"/>
          <p:cNvSpPr txBox="1">
            <a:spLocks noChangeArrowheads="1"/>
          </p:cNvSpPr>
          <p:nvPr/>
        </p:nvSpPr>
        <p:spPr bwMode="auto">
          <a:xfrm>
            <a:off x="2514600" y="4191000"/>
            <a:ext cx="4876800" cy="584775"/>
          </a:xfrm>
          <a:prstGeom prst="rect">
            <a:avLst/>
          </a:prstGeom>
          <a:gradFill>
            <a:gsLst>
              <a:gs pos="0">
                <a:schemeClr val="accent1">
                  <a:tint val="66000"/>
                  <a:satMod val="160000"/>
                  <a:alpha val="67000"/>
                </a:schemeClr>
              </a:gs>
              <a:gs pos="50000">
                <a:schemeClr val="accent1">
                  <a:tint val="44500"/>
                  <a:satMod val="160000"/>
                </a:schemeClr>
              </a:gs>
              <a:gs pos="100000">
                <a:schemeClr val="accent1">
                  <a:tint val="23500"/>
                  <a:satMod val="160000"/>
                </a:schemeClr>
              </a:gs>
            </a:gsLst>
            <a:lin ang="5400000" scaled="0"/>
          </a:gradFill>
          <a:ln w="9525" algn="ctr">
            <a:noFill/>
            <a:miter lim="800000"/>
            <a:headEnd/>
            <a:tailEnd/>
          </a:ln>
          <a:effectLst/>
        </p:spPr>
        <p:txBody>
          <a:bodyPr wrap="square">
            <a:spAutoFit/>
          </a:bodyPr>
          <a:lstStyle/>
          <a:p>
            <a:pPr algn="r">
              <a:spcBef>
                <a:spcPct val="50000"/>
              </a:spcBef>
              <a:defRPr/>
            </a:pPr>
            <a:r>
              <a:rPr lang="en-US" dirty="0">
                <a:solidFill>
                  <a:srgbClr val="7030A0"/>
                </a:solidFill>
                <a:effectLst>
                  <a:outerShdw blurRad="38100" dist="38100" dir="2700000" algn="tl">
                    <a:srgbClr val="000000">
                      <a:alpha val="43137"/>
                    </a:srgbClr>
                  </a:outerShdw>
                </a:effectLst>
              </a:rPr>
              <a:t>Peak </a:t>
            </a:r>
            <a:r>
              <a:rPr lang="en-US" b="1" dirty="0">
                <a:solidFill>
                  <a:srgbClr val="7030A0"/>
                </a:solidFill>
                <a:effectLst>
                  <a:outerShdw blurRad="38100" dist="38100" dir="2700000" algn="tl">
                    <a:srgbClr val="000000">
                      <a:alpha val="43137"/>
                    </a:srgbClr>
                  </a:outerShdw>
                </a:effectLst>
              </a:rPr>
              <a:t>y Acceleration</a:t>
            </a:r>
          </a:p>
          <a:p>
            <a:pPr algn="r">
              <a:defRPr/>
            </a:pPr>
            <a:r>
              <a:rPr lang="en-US" sz="1400" dirty="0">
                <a:solidFill>
                  <a:srgbClr val="7030A0"/>
                </a:solidFill>
                <a:effectLst>
                  <a:outerShdw blurRad="38100" dist="38100" dir="2700000" algn="tl">
                    <a:srgbClr val="000000">
                      <a:alpha val="43137"/>
                    </a:srgbClr>
                  </a:outerShdw>
                </a:effectLst>
              </a:rPr>
              <a:t>(=Largest absolute of pos. and neg. acceleration within 1 stroke)</a:t>
            </a:r>
          </a:p>
        </p:txBody>
      </p:sp>
      <p:sp>
        <p:nvSpPr>
          <p:cNvPr id="87057" name="Line 24"/>
          <p:cNvSpPr>
            <a:spLocks noChangeShapeType="1"/>
          </p:cNvSpPr>
          <p:nvPr/>
        </p:nvSpPr>
        <p:spPr bwMode="auto">
          <a:xfrm>
            <a:off x="7581900" y="4125895"/>
            <a:ext cx="0" cy="685800"/>
          </a:xfrm>
          <a:prstGeom prst="line">
            <a:avLst/>
          </a:prstGeom>
          <a:noFill/>
          <a:ln w="28575">
            <a:solidFill>
              <a:schemeClr val="tx1"/>
            </a:solidFill>
            <a:round/>
            <a:headEnd type="arrow" w="med" len="med"/>
            <a:tailEnd type="arrow" w="med" len="med"/>
          </a:ln>
        </p:spPr>
        <p:txBody>
          <a:bodyPr wrap="none" anchor="ctr"/>
          <a:lstStyle/>
          <a:p>
            <a:endParaRPr lang="en-US"/>
          </a:p>
        </p:txBody>
      </p:sp>
      <p:sp>
        <p:nvSpPr>
          <p:cNvPr id="87064" name="Line 37"/>
          <p:cNvSpPr>
            <a:spLocks noChangeShapeType="1"/>
          </p:cNvSpPr>
          <p:nvPr/>
        </p:nvSpPr>
        <p:spPr bwMode="auto">
          <a:xfrm>
            <a:off x="6477000" y="5791200"/>
            <a:ext cx="914400" cy="0"/>
          </a:xfrm>
          <a:prstGeom prst="line">
            <a:avLst/>
          </a:prstGeom>
          <a:noFill/>
          <a:ln w="28575">
            <a:solidFill>
              <a:schemeClr val="tx1"/>
            </a:solidFill>
            <a:prstDash val="sysDot"/>
            <a:round/>
            <a:headEnd/>
            <a:tailEnd/>
          </a:ln>
        </p:spPr>
        <p:txBody>
          <a:bodyPr wrap="none" anchor="ctr"/>
          <a:lstStyle/>
          <a:p>
            <a:endParaRPr lang="en-US"/>
          </a:p>
        </p:txBody>
      </p:sp>
      <p:sp>
        <p:nvSpPr>
          <p:cNvPr id="365606" name="Text Box 38"/>
          <p:cNvSpPr txBox="1">
            <a:spLocks noChangeArrowheads="1"/>
          </p:cNvSpPr>
          <p:nvPr/>
        </p:nvSpPr>
        <p:spPr bwMode="auto">
          <a:xfrm>
            <a:off x="4267200" y="6019800"/>
            <a:ext cx="2514600" cy="369887"/>
          </a:xfrm>
          <a:prstGeom prst="rect">
            <a:avLst/>
          </a:prstGeom>
          <a:gradFill>
            <a:gsLst>
              <a:gs pos="0">
                <a:schemeClr val="accent1">
                  <a:tint val="66000"/>
                  <a:satMod val="160000"/>
                  <a:alpha val="67000"/>
                </a:schemeClr>
              </a:gs>
              <a:gs pos="50000">
                <a:schemeClr val="accent1">
                  <a:tint val="44500"/>
                  <a:satMod val="160000"/>
                </a:schemeClr>
              </a:gs>
              <a:gs pos="100000">
                <a:schemeClr val="accent1">
                  <a:tint val="23500"/>
                  <a:satMod val="160000"/>
                </a:schemeClr>
              </a:gs>
            </a:gsLst>
            <a:lin ang="5400000" scaled="0"/>
          </a:gradFill>
          <a:ln w="9525" algn="ctr">
            <a:noFill/>
            <a:miter lim="800000"/>
            <a:headEnd/>
            <a:tailEnd/>
          </a:ln>
          <a:effectLst/>
        </p:spPr>
        <p:txBody>
          <a:bodyPr wrap="square">
            <a:spAutoFit/>
          </a:bodyPr>
          <a:lstStyle/>
          <a:p>
            <a:pPr algn="r">
              <a:spcBef>
                <a:spcPct val="50000"/>
              </a:spcBef>
              <a:defRPr/>
            </a:pPr>
            <a:r>
              <a:rPr lang="en-US" dirty="0">
                <a:solidFill>
                  <a:srgbClr val="7030A0"/>
                </a:solidFill>
                <a:effectLst>
                  <a:outerShdw blurRad="38100" dist="38100" dir="2700000" algn="tl">
                    <a:srgbClr val="000000">
                      <a:alpha val="43137"/>
                    </a:srgbClr>
                  </a:outerShdw>
                </a:effectLst>
              </a:rPr>
              <a:t>Average Absolute </a:t>
            </a:r>
            <a:r>
              <a:rPr lang="en-US" b="1" dirty="0">
                <a:solidFill>
                  <a:srgbClr val="7030A0"/>
                </a:solidFill>
                <a:effectLst>
                  <a:outerShdw blurRad="38100" dist="38100" dir="2700000" algn="tl">
                    <a:srgbClr val="000000">
                      <a:alpha val="43137"/>
                    </a:srgbClr>
                  </a:outerShdw>
                </a:effectLst>
              </a:rPr>
              <a:t>y Jerk</a:t>
            </a:r>
          </a:p>
        </p:txBody>
      </p:sp>
      <p:sp>
        <p:nvSpPr>
          <p:cNvPr id="87066" name="Line 39"/>
          <p:cNvSpPr>
            <a:spLocks noChangeShapeType="1"/>
          </p:cNvSpPr>
          <p:nvPr/>
        </p:nvSpPr>
        <p:spPr bwMode="auto">
          <a:xfrm>
            <a:off x="6858000" y="5791200"/>
            <a:ext cx="0" cy="762000"/>
          </a:xfrm>
          <a:prstGeom prst="line">
            <a:avLst/>
          </a:prstGeom>
          <a:noFill/>
          <a:ln w="28575">
            <a:solidFill>
              <a:schemeClr val="tx1"/>
            </a:solidFill>
            <a:round/>
            <a:headEnd type="arrow" w="med" len="med"/>
            <a:tailEnd type="arrow" w="med" len="med"/>
          </a:ln>
        </p:spPr>
        <p:txBody>
          <a:bodyPr wrap="none" anchor="ctr"/>
          <a:lstStyle/>
          <a:p>
            <a:endParaRPr lang="en-US"/>
          </a:p>
        </p:txBody>
      </p:sp>
      <p:sp>
        <p:nvSpPr>
          <p:cNvPr id="87067" name="Slide Number Placeholder 5"/>
          <p:cNvSpPr txBox="1">
            <a:spLocks/>
          </p:cNvSpPr>
          <p:nvPr/>
        </p:nvSpPr>
        <p:spPr bwMode="auto">
          <a:xfrm>
            <a:off x="8534400" y="6400800"/>
            <a:ext cx="609600" cy="457200"/>
          </a:xfrm>
          <a:prstGeom prst="rect">
            <a:avLst/>
          </a:prstGeom>
          <a:noFill/>
          <a:ln w="9525">
            <a:noFill/>
            <a:miter lim="800000"/>
            <a:headEnd/>
            <a:tailEnd/>
          </a:ln>
        </p:spPr>
        <p:txBody>
          <a:bodyPr/>
          <a:lstStyle/>
          <a:p>
            <a:pPr algn="ctr"/>
            <a:fld id="{0B610F22-E8D0-4017-B905-48C381AE2F49}" type="slidenum">
              <a:rPr lang="en-US" altLang="en-US" sz="1600"/>
              <a:pPr algn="ctr"/>
              <a:t>17</a:t>
            </a:fld>
            <a:endParaRPr lang="en-US" altLang="en-US" sz="1600"/>
          </a:p>
        </p:txBody>
      </p:sp>
      <p:sp>
        <p:nvSpPr>
          <p:cNvPr id="35" name="Title 34"/>
          <p:cNvSpPr>
            <a:spLocks noGrp="1"/>
          </p:cNvSpPr>
          <p:nvPr>
            <p:ph type="title"/>
          </p:nvPr>
        </p:nvSpPr>
        <p:spPr/>
        <p:txBody>
          <a:bodyPr anchor="t" anchorCtr="0">
            <a:normAutofit/>
          </a:bodyPr>
          <a:lstStyle/>
          <a:p>
            <a:pPr algn="l"/>
            <a:r>
              <a:rPr lang="en-US" kern="0" dirty="0">
                <a:effectLst>
                  <a:outerShdw blurRad="38100" dist="38100" dir="2700000" algn="tl">
                    <a:srgbClr val="000000">
                      <a:alpha val="43137"/>
                    </a:srgbClr>
                  </a:outerShdw>
                </a:effectLst>
              </a:rPr>
              <a:t>2a. Dynamic Features</a:t>
            </a:r>
            <a:endParaRPr lang="en-US" dirty="0">
              <a:effectLst>
                <a:outerShdw blurRad="38100" dist="38100" dir="2700000" algn="tl">
                  <a:srgbClr val="000000">
                    <a:alpha val="43137"/>
                  </a:srgbClr>
                </a:outerShdw>
              </a:effectLst>
            </a:endParaRPr>
          </a:p>
        </p:txBody>
      </p:sp>
      <p:sp>
        <p:nvSpPr>
          <p:cNvPr id="30" name="Date Placeholder 1"/>
          <p:cNvSpPr>
            <a:spLocks noGrp="1"/>
          </p:cNvSpPr>
          <p:nvPr>
            <p:ph type="dt" sz="half" idx="10"/>
          </p:nvPr>
        </p:nvSpPr>
        <p:spPr/>
        <p:txBody>
          <a:bodyPr/>
          <a:lstStyle/>
          <a:p>
            <a:fld id="{3F84754E-CF9A-40D8-A1CE-60D549E1EE4A}" type="datetime1">
              <a:rPr lang="en-US" smtClean="0"/>
              <a:pPr/>
              <a:t>4/20/20</a:t>
            </a:fld>
            <a:endParaRPr lang="en-US" dirty="0"/>
          </a:p>
        </p:txBody>
      </p:sp>
      <p:sp>
        <p:nvSpPr>
          <p:cNvPr id="32" name="Slide Number Placeholder 11"/>
          <p:cNvSpPr txBox="1">
            <a:spLocks/>
          </p:cNvSpPr>
          <p:nvPr/>
        </p:nvSpPr>
        <p:spPr>
          <a:xfrm>
            <a:off x="7010400" y="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9B5FB31-1605-4D6C-920F-1FE51713155E}" type="slidenum">
              <a:rPr lang="en-US" smtClean="0"/>
              <a:pPr>
                <a:defRPr/>
              </a:pPr>
              <a:t>17</a:t>
            </a:fld>
            <a:endParaRPr lang="en-US" dirty="0"/>
          </a:p>
        </p:txBody>
      </p:sp>
      <p:sp>
        <p:nvSpPr>
          <p:cNvPr id="33" name="Line 24"/>
          <p:cNvSpPr>
            <a:spLocks noChangeShapeType="1"/>
          </p:cNvSpPr>
          <p:nvPr/>
        </p:nvSpPr>
        <p:spPr bwMode="auto">
          <a:xfrm>
            <a:off x="8229600" y="3516295"/>
            <a:ext cx="0" cy="609600"/>
          </a:xfrm>
          <a:prstGeom prst="line">
            <a:avLst/>
          </a:prstGeom>
          <a:noFill/>
          <a:ln w="28575">
            <a:solidFill>
              <a:schemeClr val="tx1"/>
            </a:solidFill>
            <a:round/>
            <a:headEnd type="arrow" w="med" len="med"/>
            <a:tailEnd type="arrow" w="med" len="med"/>
          </a:ln>
        </p:spPr>
        <p:txBody>
          <a:bodyPr wrap="none" anchor="ctr"/>
          <a:lstStyle/>
          <a:p>
            <a:endParaRPr lang="en-US"/>
          </a:p>
        </p:txBody>
      </p:sp>
      <p:sp>
        <p:nvSpPr>
          <p:cNvPr id="17" name="Text Box 38"/>
          <p:cNvSpPr txBox="1">
            <a:spLocks noChangeArrowheads="1"/>
          </p:cNvSpPr>
          <p:nvPr/>
        </p:nvSpPr>
        <p:spPr bwMode="auto">
          <a:xfrm>
            <a:off x="5715000" y="-2977"/>
            <a:ext cx="1905000" cy="307777"/>
          </a:xfrm>
          <a:prstGeom prst="rect">
            <a:avLst/>
          </a:prstGeom>
          <a:noFill/>
          <a:ln w="9525" algn="ctr">
            <a:noFill/>
            <a:miter lim="800000"/>
            <a:headEnd/>
            <a:tailEnd/>
          </a:ln>
          <a:effectLst/>
        </p:spPr>
        <p:txBody>
          <a:bodyPr wrap="square">
            <a:spAutoFit/>
          </a:bodyPr>
          <a:lstStyle/>
          <a:p>
            <a:pPr>
              <a:spcBef>
                <a:spcPct val="50000"/>
              </a:spcBef>
              <a:defRPr/>
            </a:pPr>
            <a:r>
              <a:rPr lang="en-US" sz="1400" dirty="0">
                <a:solidFill>
                  <a:srgbClr val="7030A0"/>
                </a:solidFill>
                <a:effectLst>
                  <a:outerShdw blurRad="38100" dist="38100" dir="2700000" algn="tl">
                    <a:srgbClr val="000000">
                      <a:alpha val="43137"/>
                    </a:srgbClr>
                  </a:outerShdw>
                </a:effectLst>
              </a:rPr>
              <a:t>Y Position (cm)</a:t>
            </a:r>
            <a:endParaRPr lang="en-US" sz="1400" b="1" dirty="0">
              <a:solidFill>
                <a:srgbClr val="7030A0"/>
              </a:solidFill>
              <a:effectLst>
                <a:outerShdw blurRad="38100" dist="38100" dir="2700000" algn="tl">
                  <a:srgbClr val="000000">
                    <a:alpha val="43137"/>
                  </a:srgbClr>
                </a:outerShdw>
              </a:effectLst>
            </a:endParaRPr>
          </a:p>
        </p:txBody>
      </p:sp>
      <p:sp>
        <p:nvSpPr>
          <p:cNvPr id="18" name="Text Box 38"/>
          <p:cNvSpPr txBox="1">
            <a:spLocks noChangeArrowheads="1"/>
          </p:cNvSpPr>
          <p:nvPr/>
        </p:nvSpPr>
        <p:spPr bwMode="auto">
          <a:xfrm>
            <a:off x="5715000" y="1749623"/>
            <a:ext cx="1905000" cy="307777"/>
          </a:xfrm>
          <a:prstGeom prst="rect">
            <a:avLst/>
          </a:prstGeom>
          <a:noFill/>
          <a:ln w="9525" algn="ctr">
            <a:noFill/>
            <a:miter lim="800000"/>
            <a:headEnd/>
            <a:tailEnd/>
          </a:ln>
          <a:effectLst/>
        </p:spPr>
        <p:txBody>
          <a:bodyPr wrap="square">
            <a:spAutoFit/>
          </a:bodyPr>
          <a:lstStyle/>
          <a:p>
            <a:pPr>
              <a:spcBef>
                <a:spcPct val="50000"/>
              </a:spcBef>
              <a:defRPr/>
            </a:pPr>
            <a:r>
              <a:rPr lang="en-US" sz="1400" dirty="0">
                <a:solidFill>
                  <a:srgbClr val="7030A0"/>
                </a:solidFill>
                <a:effectLst>
                  <a:outerShdw blurRad="38100" dist="38100" dir="2700000" algn="tl">
                    <a:srgbClr val="000000">
                      <a:alpha val="43137"/>
                    </a:srgbClr>
                  </a:outerShdw>
                </a:effectLst>
              </a:rPr>
              <a:t>Y Velocity (cm/s)</a:t>
            </a:r>
            <a:endParaRPr lang="en-US" sz="1400" b="1" dirty="0">
              <a:solidFill>
                <a:srgbClr val="7030A0"/>
              </a:solidFill>
              <a:effectLst>
                <a:outerShdw blurRad="38100" dist="38100" dir="2700000" algn="tl">
                  <a:srgbClr val="000000">
                    <a:alpha val="43137"/>
                  </a:srgbClr>
                </a:outerShdw>
              </a:effectLst>
            </a:endParaRPr>
          </a:p>
        </p:txBody>
      </p:sp>
      <p:sp>
        <p:nvSpPr>
          <p:cNvPr id="19" name="Text Box 38"/>
          <p:cNvSpPr txBox="1">
            <a:spLocks noChangeArrowheads="1"/>
          </p:cNvSpPr>
          <p:nvPr/>
        </p:nvSpPr>
        <p:spPr bwMode="auto">
          <a:xfrm>
            <a:off x="5715000" y="3426023"/>
            <a:ext cx="1905000" cy="307777"/>
          </a:xfrm>
          <a:prstGeom prst="rect">
            <a:avLst/>
          </a:prstGeom>
          <a:noFill/>
          <a:ln w="9525" algn="ctr">
            <a:noFill/>
            <a:miter lim="800000"/>
            <a:headEnd/>
            <a:tailEnd/>
          </a:ln>
          <a:effectLst/>
        </p:spPr>
        <p:txBody>
          <a:bodyPr wrap="square">
            <a:spAutoFit/>
          </a:bodyPr>
          <a:lstStyle/>
          <a:p>
            <a:pPr>
              <a:spcBef>
                <a:spcPct val="50000"/>
              </a:spcBef>
              <a:defRPr/>
            </a:pPr>
            <a:r>
              <a:rPr lang="en-US" sz="1400" dirty="0">
                <a:solidFill>
                  <a:srgbClr val="7030A0"/>
                </a:solidFill>
                <a:effectLst>
                  <a:outerShdw blurRad="38100" dist="38100" dir="2700000" algn="tl">
                    <a:srgbClr val="000000">
                      <a:alpha val="43137"/>
                    </a:srgbClr>
                  </a:outerShdw>
                </a:effectLst>
              </a:rPr>
              <a:t>Y Acceleration (cm/s</a:t>
            </a:r>
            <a:r>
              <a:rPr lang="en-US" sz="1400" baseline="30000" dirty="0">
                <a:solidFill>
                  <a:srgbClr val="7030A0"/>
                </a:solidFill>
                <a:effectLst>
                  <a:outerShdw blurRad="38100" dist="38100" dir="2700000" algn="tl">
                    <a:srgbClr val="000000">
                      <a:alpha val="43137"/>
                    </a:srgbClr>
                  </a:outerShdw>
                </a:effectLst>
              </a:rPr>
              <a:t>2</a:t>
            </a:r>
            <a:r>
              <a:rPr lang="en-US" sz="1400" dirty="0">
                <a:solidFill>
                  <a:srgbClr val="7030A0"/>
                </a:solidFill>
                <a:effectLst>
                  <a:outerShdw blurRad="38100" dist="38100" dir="2700000" algn="tl">
                    <a:srgbClr val="000000">
                      <a:alpha val="43137"/>
                    </a:srgbClr>
                  </a:outerShdw>
                </a:effectLst>
              </a:rPr>
              <a:t>)</a:t>
            </a:r>
            <a:endParaRPr lang="en-US" sz="1400" b="1" dirty="0">
              <a:solidFill>
                <a:srgbClr val="7030A0"/>
              </a:solidFill>
              <a:effectLst>
                <a:outerShdw blurRad="38100" dist="38100" dir="2700000" algn="tl">
                  <a:srgbClr val="000000">
                    <a:alpha val="43137"/>
                  </a:srgbClr>
                </a:outerShdw>
              </a:effectLst>
            </a:endParaRPr>
          </a:p>
        </p:txBody>
      </p:sp>
      <p:sp>
        <p:nvSpPr>
          <p:cNvPr id="20" name="Text Box 38"/>
          <p:cNvSpPr txBox="1">
            <a:spLocks noChangeArrowheads="1"/>
          </p:cNvSpPr>
          <p:nvPr/>
        </p:nvSpPr>
        <p:spPr bwMode="auto">
          <a:xfrm>
            <a:off x="5715000" y="5102423"/>
            <a:ext cx="1905000" cy="307777"/>
          </a:xfrm>
          <a:prstGeom prst="rect">
            <a:avLst/>
          </a:prstGeom>
          <a:noFill/>
          <a:ln w="9525" algn="ctr">
            <a:noFill/>
            <a:miter lim="800000"/>
            <a:headEnd/>
            <a:tailEnd/>
          </a:ln>
          <a:effectLst/>
        </p:spPr>
        <p:txBody>
          <a:bodyPr wrap="square">
            <a:spAutoFit/>
          </a:bodyPr>
          <a:lstStyle/>
          <a:p>
            <a:pPr>
              <a:spcBef>
                <a:spcPct val="50000"/>
              </a:spcBef>
              <a:defRPr/>
            </a:pPr>
            <a:r>
              <a:rPr lang="en-US" sz="1400" dirty="0">
                <a:solidFill>
                  <a:srgbClr val="7030A0"/>
                </a:solidFill>
                <a:effectLst>
                  <a:outerShdw blurRad="38100" dist="38100" dir="2700000" algn="tl">
                    <a:srgbClr val="000000">
                      <a:alpha val="43137"/>
                    </a:srgbClr>
                  </a:outerShdw>
                </a:effectLst>
              </a:rPr>
              <a:t>Y Jerk (cm/s</a:t>
            </a:r>
            <a:r>
              <a:rPr lang="en-US" sz="1400" baseline="30000" dirty="0">
                <a:solidFill>
                  <a:srgbClr val="7030A0"/>
                </a:solidFill>
                <a:effectLst>
                  <a:outerShdw blurRad="38100" dist="38100" dir="2700000" algn="tl">
                    <a:srgbClr val="000000">
                      <a:alpha val="43137"/>
                    </a:srgbClr>
                  </a:outerShdw>
                </a:effectLst>
              </a:rPr>
              <a:t>3</a:t>
            </a:r>
            <a:r>
              <a:rPr lang="en-US" sz="1400" dirty="0">
                <a:solidFill>
                  <a:srgbClr val="7030A0"/>
                </a:solidFill>
                <a:effectLst>
                  <a:outerShdw blurRad="38100" dist="38100" dir="2700000" algn="tl">
                    <a:srgbClr val="000000">
                      <a:alpha val="43137"/>
                    </a:srgbClr>
                  </a:outerShdw>
                </a:effectLst>
              </a:rPr>
              <a:t>)</a:t>
            </a:r>
            <a:endParaRPr lang="en-US" sz="1400" b="1" dirty="0">
              <a:solidFill>
                <a:srgbClr val="7030A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24364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5574" name="Picture 6"/>
          <p:cNvPicPr>
            <a:picLocks noChangeAspect="1" noChangeArrowheads="1"/>
          </p:cNvPicPr>
          <p:nvPr/>
        </p:nvPicPr>
        <p:blipFill>
          <a:blip r:embed="rId3" cstate="print"/>
          <a:srcRect t="11005" b="4402"/>
          <a:stretch>
            <a:fillRect/>
          </a:stretch>
        </p:blipFill>
        <p:spPr bwMode="auto">
          <a:xfrm>
            <a:off x="73152" y="1283821"/>
            <a:ext cx="4320000" cy="2108590"/>
          </a:xfrm>
          <a:prstGeom prst="rect">
            <a:avLst/>
          </a:prstGeom>
          <a:ln>
            <a:noFill/>
          </a:ln>
          <a:effectLst>
            <a:outerShdw blurRad="292100" dist="139700" dir="2700000" algn="tl" rotWithShape="0">
              <a:srgbClr val="333333">
                <a:alpha val="65000"/>
              </a:srgbClr>
            </a:outerShdw>
          </a:effectLst>
        </p:spPr>
      </p:pic>
      <p:pic>
        <p:nvPicPr>
          <p:cNvPr id="365577" name="Picture 9"/>
          <p:cNvPicPr>
            <a:picLocks noChangeAspect="1" noChangeArrowheads="1"/>
          </p:cNvPicPr>
          <p:nvPr/>
        </p:nvPicPr>
        <p:blipFill>
          <a:blip r:embed="rId4" cstate="print"/>
          <a:srcRect t="11005" b="4402"/>
          <a:stretch>
            <a:fillRect/>
          </a:stretch>
        </p:blipFill>
        <p:spPr bwMode="auto">
          <a:xfrm>
            <a:off x="4572000" y="1241139"/>
            <a:ext cx="4320000" cy="2108600"/>
          </a:xfrm>
          <a:prstGeom prst="rect">
            <a:avLst/>
          </a:prstGeom>
          <a:ln>
            <a:noFill/>
          </a:ln>
          <a:effectLst>
            <a:outerShdw blurRad="292100" dist="139700" dir="2700000" algn="tl" rotWithShape="0">
              <a:srgbClr val="333333">
                <a:alpha val="65000"/>
              </a:srgbClr>
            </a:outerShdw>
          </a:effectLst>
        </p:spPr>
      </p:pic>
      <p:pic>
        <p:nvPicPr>
          <p:cNvPr id="365581" name="Picture 13"/>
          <p:cNvPicPr>
            <a:picLocks noChangeAspect="1" noChangeArrowheads="1"/>
          </p:cNvPicPr>
          <p:nvPr/>
        </p:nvPicPr>
        <p:blipFill>
          <a:blip r:embed="rId5" cstate="print"/>
          <a:srcRect t="11005" b="4402"/>
          <a:stretch>
            <a:fillRect/>
          </a:stretch>
        </p:blipFill>
        <p:spPr bwMode="auto">
          <a:xfrm>
            <a:off x="4572000" y="3682607"/>
            <a:ext cx="4320000" cy="2108593"/>
          </a:xfrm>
          <a:prstGeom prst="rect">
            <a:avLst/>
          </a:prstGeom>
          <a:ln>
            <a:noFill/>
          </a:ln>
          <a:effectLst>
            <a:outerShdw blurRad="292100" dist="139700" dir="2700000" algn="tl" rotWithShape="0">
              <a:srgbClr val="333333">
                <a:alpha val="65000"/>
              </a:srgbClr>
            </a:outerShdw>
          </a:effectLst>
        </p:spPr>
      </p:pic>
      <p:sp>
        <p:nvSpPr>
          <p:cNvPr id="87048" name="Line 15"/>
          <p:cNvSpPr>
            <a:spLocks noChangeShapeType="1"/>
          </p:cNvSpPr>
          <p:nvPr/>
        </p:nvSpPr>
        <p:spPr bwMode="auto">
          <a:xfrm>
            <a:off x="5867400" y="2209800"/>
            <a:ext cx="1219200" cy="0"/>
          </a:xfrm>
          <a:prstGeom prst="line">
            <a:avLst/>
          </a:prstGeom>
          <a:noFill/>
          <a:ln w="28575">
            <a:solidFill>
              <a:schemeClr val="tx1"/>
            </a:solidFill>
            <a:prstDash val="sysDot"/>
            <a:round/>
            <a:headEnd/>
            <a:tailEnd/>
          </a:ln>
        </p:spPr>
        <p:txBody>
          <a:bodyPr wrap="none" anchor="ctr"/>
          <a:lstStyle/>
          <a:p>
            <a:endParaRPr lang="en-US"/>
          </a:p>
        </p:txBody>
      </p:sp>
      <p:sp>
        <p:nvSpPr>
          <p:cNvPr id="365584" name="Text Box 16"/>
          <p:cNvSpPr txBox="1">
            <a:spLocks noChangeArrowheads="1"/>
          </p:cNvSpPr>
          <p:nvPr/>
        </p:nvSpPr>
        <p:spPr bwMode="auto">
          <a:xfrm>
            <a:off x="6553200" y="2452688"/>
            <a:ext cx="2114550" cy="366712"/>
          </a:xfrm>
          <a:prstGeom prst="rect">
            <a:avLst/>
          </a:prstGeom>
          <a:gradFill>
            <a:gsLst>
              <a:gs pos="0">
                <a:schemeClr val="accent1">
                  <a:tint val="66000"/>
                  <a:satMod val="160000"/>
                  <a:alpha val="67000"/>
                </a:schemeClr>
              </a:gs>
              <a:gs pos="50000">
                <a:schemeClr val="accent1">
                  <a:tint val="44500"/>
                  <a:satMod val="160000"/>
                </a:schemeClr>
              </a:gs>
              <a:gs pos="100000">
                <a:schemeClr val="accent1">
                  <a:tint val="23500"/>
                  <a:satMod val="160000"/>
                </a:schemeClr>
              </a:gs>
            </a:gsLst>
            <a:lin ang="5400000" scaled="0"/>
          </a:gradFill>
          <a:ln w="9525" algn="ctr">
            <a:noFill/>
            <a:miter lim="800000"/>
            <a:headEnd/>
            <a:tailEnd/>
          </a:ln>
          <a:effectLst/>
        </p:spPr>
        <p:txBody>
          <a:bodyPr wrap="square">
            <a:spAutoFit/>
          </a:bodyPr>
          <a:lstStyle/>
          <a:p>
            <a:pPr>
              <a:spcBef>
                <a:spcPct val="50000"/>
              </a:spcBef>
              <a:defRPr/>
            </a:pPr>
            <a:r>
              <a:rPr lang="en-US" dirty="0">
                <a:solidFill>
                  <a:srgbClr val="7030A0"/>
                </a:solidFill>
              </a:rPr>
              <a:t>Average Pressure*</a:t>
            </a:r>
          </a:p>
        </p:txBody>
      </p:sp>
      <p:sp>
        <p:nvSpPr>
          <p:cNvPr id="87060" name="Line 28"/>
          <p:cNvSpPr>
            <a:spLocks noChangeShapeType="1"/>
          </p:cNvSpPr>
          <p:nvPr/>
        </p:nvSpPr>
        <p:spPr bwMode="auto">
          <a:xfrm>
            <a:off x="6477000" y="2209800"/>
            <a:ext cx="0" cy="762608"/>
          </a:xfrm>
          <a:prstGeom prst="line">
            <a:avLst/>
          </a:prstGeom>
          <a:noFill/>
          <a:ln w="28575">
            <a:solidFill>
              <a:schemeClr val="tx1"/>
            </a:solidFill>
            <a:round/>
            <a:headEnd type="arrow" w="med" len="med"/>
            <a:tailEnd type="arrow" w="med" len="med"/>
          </a:ln>
        </p:spPr>
        <p:txBody>
          <a:bodyPr wrap="none" anchor="ctr"/>
          <a:lstStyle/>
          <a:p>
            <a:endParaRPr lang="en-US"/>
          </a:p>
        </p:txBody>
      </p:sp>
      <p:sp>
        <p:nvSpPr>
          <p:cNvPr id="87061" name="Line 34"/>
          <p:cNvSpPr>
            <a:spLocks noChangeShapeType="1"/>
          </p:cNvSpPr>
          <p:nvPr/>
        </p:nvSpPr>
        <p:spPr bwMode="auto">
          <a:xfrm>
            <a:off x="5867400" y="4876800"/>
            <a:ext cx="1143000" cy="0"/>
          </a:xfrm>
          <a:prstGeom prst="line">
            <a:avLst/>
          </a:prstGeom>
          <a:noFill/>
          <a:ln w="28575">
            <a:solidFill>
              <a:schemeClr val="tx1"/>
            </a:solidFill>
            <a:prstDash val="sysDot"/>
            <a:round/>
            <a:headEnd/>
            <a:tailEnd/>
          </a:ln>
        </p:spPr>
        <p:txBody>
          <a:bodyPr wrap="none" anchor="ctr"/>
          <a:lstStyle/>
          <a:p>
            <a:endParaRPr lang="en-US"/>
          </a:p>
        </p:txBody>
      </p:sp>
      <p:sp>
        <p:nvSpPr>
          <p:cNvPr id="365603" name="Text Box 35"/>
          <p:cNvSpPr txBox="1">
            <a:spLocks noChangeArrowheads="1"/>
          </p:cNvSpPr>
          <p:nvPr/>
        </p:nvSpPr>
        <p:spPr bwMode="auto">
          <a:xfrm>
            <a:off x="6477000" y="4953000"/>
            <a:ext cx="2743200" cy="369332"/>
          </a:xfrm>
          <a:prstGeom prst="rect">
            <a:avLst/>
          </a:prstGeom>
          <a:gradFill>
            <a:gsLst>
              <a:gs pos="0">
                <a:schemeClr val="accent1">
                  <a:tint val="66000"/>
                  <a:satMod val="160000"/>
                  <a:alpha val="67000"/>
                </a:schemeClr>
              </a:gs>
              <a:gs pos="50000">
                <a:schemeClr val="accent1">
                  <a:tint val="44500"/>
                  <a:satMod val="160000"/>
                </a:schemeClr>
              </a:gs>
              <a:gs pos="100000">
                <a:schemeClr val="accent1">
                  <a:tint val="23500"/>
                  <a:satMod val="160000"/>
                </a:schemeClr>
              </a:gs>
            </a:gsLst>
            <a:lin ang="5400000" scaled="0"/>
          </a:gradFill>
          <a:ln w="9525" algn="ctr">
            <a:noFill/>
            <a:miter lim="800000"/>
            <a:headEnd/>
            <a:tailEnd/>
          </a:ln>
          <a:effectLst/>
        </p:spPr>
        <p:txBody>
          <a:bodyPr wrap="square">
            <a:spAutoFit/>
          </a:bodyPr>
          <a:lstStyle/>
          <a:p>
            <a:pPr>
              <a:spcBef>
                <a:spcPct val="50000"/>
              </a:spcBef>
              <a:defRPr/>
            </a:pPr>
            <a:r>
              <a:rPr lang="en-US" dirty="0">
                <a:solidFill>
                  <a:srgbClr val="7030A0"/>
                </a:solidFill>
                <a:latin typeface="Arial Narrow" pitchFamily="34" charset="0"/>
              </a:rPr>
              <a:t>Average Absolute Jerk (cm/s</a:t>
            </a:r>
            <a:r>
              <a:rPr lang="en-US" baseline="30000" dirty="0">
                <a:solidFill>
                  <a:srgbClr val="7030A0"/>
                </a:solidFill>
                <a:latin typeface="Arial Narrow" pitchFamily="34" charset="0"/>
              </a:rPr>
              <a:t>3</a:t>
            </a:r>
            <a:r>
              <a:rPr lang="en-US" dirty="0">
                <a:solidFill>
                  <a:srgbClr val="7030A0"/>
                </a:solidFill>
                <a:latin typeface="Arial Narrow" pitchFamily="34" charset="0"/>
              </a:rPr>
              <a:t>)</a:t>
            </a:r>
            <a:endParaRPr lang="en-US" b="1" dirty="0">
              <a:solidFill>
                <a:srgbClr val="7030A0"/>
              </a:solidFill>
              <a:latin typeface="Arial Narrow" pitchFamily="34" charset="0"/>
            </a:endParaRPr>
          </a:p>
        </p:txBody>
      </p:sp>
      <p:sp>
        <p:nvSpPr>
          <p:cNvPr id="87063" name="Line 36"/>
          <p:cNvSpPr>
            <a:spLocks noChangeShapeType="1"/>
          </p:cNvSpPr>
          <p:nvPr/>
        </p:nvSpPr>
        <p:spPr bwMode="auto">
          <a:xfrm>
            <a:off x="6400800" y="4876800"/>
            <a:ext cx="0" cy="533400"/>
          </a:xfrm>
          <a:prstGeom prst="line">
            <a:avLst/>
          </a:prstGeom>
          <a:noFill/>
          <a:ln w="28575">
            <a:solidFill>
              <a:schemeClr val="tx1"/>
            </a:solidFill>
            <a:round/>
            <a:headEnd type="arrow" w="med" len="med"/>
            <a:tailEnd type="arrow" w="med" len="med"/>
          </a:ln>
        </p:spPr>
        <p:txBody>
          <a:bodyPr wrap="none" anchor="ctr"/>
          <a:lstStyle/>
          <a:p>
            <a:endParaRPr lang="en-US"/>
          </a:p>
        </p:txBody>
      </p:sp>
      <p:sp>
        <p:nvSpPr>
          <p:cNvPr id="87067" name="Slide Number Placeholder 5"/>
          <p:cNvSpPr txBox="1">
            <a:spLocks/>
          </p:cNvSpPr>
          <p:nvPr/>
        </p:nvSpPr>
        <p:spPr bwMode="auto">
          <a:xfrm>
            <a:off x="8534400" y="6400800"/>
            <a:ext cx="609600" cy="457200"/>
          </a:xfrm>
          <a:prstGeom prst="rect">
            <a:avLst/>
          </a:prstGeom>
          <a:noFill/>
          <a:ln w="9525">
            <a:noFill/>
            <a:miter lim="800000"/>
            <a:headEnd/>
            <a:tailEnd/>
          </a:ln>
        </p:spPr>
        <p:txBody>
          <a:bodyPr/>
          <a:lstStyle/>
          <a:p>
            <a:pPr algn="ctr"/>
            <a:fld id="{0B610F22-E8D0-4017-B905-48C381AE2F49}" type="slidenum">
              <a:rPr lang="en-US" altLang="en-US" sz="1600"/>
              <a:pPr algn="ctr"/>
              <a:t>18</a:t>
            </a:fld>
            <a:endParaRPr lang="en-US" altLang="en-US" sz="1600"/>
          </a:p>
        </p:txBody>
      </p:sp>
      <p:sp>
        <p:nvSpPr>
          <p:cNvPr id="35" name="Title 34"/>
          <p:cNvSpPr>
            <a:spLocks noGrp="1"/>
          </p:cNvSpPr>
          <p:nvPr>
            <p:ph type="title"/>
          </p:nvPr>
        </p:nvSpPr>
        <p:spPr/>
        <p:txBody>
          <a:bodyPr anchor="t" anchorCtr="0">
            <a:normAutofit/>
          </a:bodyPr>
          <a:lstStyle/>
          <a:p>
            <a:r>
              <a:rPr lang="en-US" kern="0" dirty="0">
                <a:effectLst>
                  <a:outerShdw blurRad="38100" dist="38100" dir="2700000" algn="tl">
                    <a:srgbClr val="000000">
                      <a:alpha val="43137"/>
                    </a:srgbClr>
                  </a:outerShdw>
                </a:effectLst>
              </a:rPr>
              <a:t>2b. Dynamic Features</a:t>
            </a:r>
            <a:endParaRPr lang="en-US" dirty="0">
              <a:effectLst>
                <a:outerShdw blurRad="38100" dist="38100" dir="2700000" algn="tl">
                  <a:srgbClr val="000000">
                    <a:alpha val="43137"/>
                  </a:srgbClr>
                </a:outerShdw>
              </a:effectLst>
            </a:endParaRPr>
          </a:p>
        </p:txBody>
      </p:sp>
      <p:sp>
        <p:nvSpPr>
          <p:cNvPr id="30" name="Date Placeholder 1"/>
          <p:cNvSpPr>
            <a:spLocks noGrp="1"/>
          </p:cNvSpPr>
          <p:nvPr>
            <p:ph type="dt" sz="half" idx="10"/>
          </p:nvPr>
        </p:nvSpPr>
        <p:spPr/>
        <p:txBody>
          <a:bodyPr/>
          <a:lstStyle/>
          <a:p>
            <a:fld id="{3F84754E-CF9A-40D8-A1CE-60D549E1EE4A}" type="datetime1">
              <a:rPr lang="en-US" smtClean="0"/>
              <a:pPr/>
              <a:t>4/20/20</a:t>
            </a:fld>
            <a:endParaRPr lang="en-US" dirty="0"/>
          </a:p>
        </p:txBody>
      </p:sp>
      <p:sp>
        <p:nvSpPr>
          <p:cNvPr id="32" name="Slide Number Placeholder 11"/>
          <p:cNvSpPr txBox="1">
            <a:spLocks/>
          </p:cNvSpPr>
          <p:nvPr/>
        </p:nvSpPr>
        <p:spPr>
          <a:xfrm>
            <a:off x="7010400" y="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9B5FB31-1605-4D6C-920F-1FE51713155E}" type="slidenum">
              <a:rPr lang="en-US" smtClean="0"/>
              <a:pPr>
                <a:defRPr/>
              </a:pPr>
              <a:t>18</a:t>
            </a:fld>
            <a:endParaRPr lang="en-US" dirty="0"/>
          </a:p>
        </p:txBody>
      </p:sp>
      <p:sp>
        <p:nvSpPr>
          <p:cNvPr id="15" name="TextBox 14"/>
          <p:cNvSpPr txBox="1"/>
          <p:nvPr/>
        </p:nvSpPr>
        <p:spPr>
          <a:xfrm>
            <a:off x="5867400" y="3276600"/>
            <a:ext cx="3276600" cy="369332"/>
          </a:xfrm>
          <a:prstGeom prst="rect">
            <a:avLst/>
          </a:prstGeom>
          <a:noFill/>
        </p:spPr>
        <p:txBody>
          <a:bodyPr wrap="square" rtlCol="0">
            <a:spAutoFit/>
          </a:bodyPr>
          <a:lstStyle/>
          <a:p>
            <a:r>
              <a:rPr lang="en-US" dirty="0"/>
              <a:t>* Unit is tablet’s pressure units</a:t>
            </a:r>
          </a:p>
        </p:txBody>
      </p:sp>
    </p:spTree>
    <p:extLst>
      <p:ext uri="{BB962C8B-B14F-4D97-AF65-F5344CB8AC3E}">
        <p14:creationId xmlns:p14="http://schemas.microsoft.com/office/powerpoint/2010/main" val="1824364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noChangeArrowheads="1"/>
          </p:cNvSpPr>
          <p:nvPr>
            <p:ph type="title"/>
          </p:nvPr>
        </p:nvSpPr>
        <p:spPr/>
        <p:txBody>
          <a:bodyPr anchor="t" anchorCtr="0"/>
          <a:lstStyle/>
          <a:p>
            <a:r>
              <a:rPr lang="en-US" kern="0" dirty="0">
                <a:effectLst>
                  <a:outerShdw blurRad="38100" dist="38100" dir="2700000" algn="tl">
                    <a:srgbClr val="000000">
                      <a:alpha val="43137"/>
                    </a:srgbClr>
                  </a:outerShdw>
                </a:effectLst>
              </a:rPr>
              <a:t>3a. Dysfluency Features</a:t>
            </a:r>
            <a:endParaRPr lang="en-US" dirty="0">
              <a:effectLst>
                <a:outerShdw blurRad="38100" dist="38100" dir="2700000" algn="tl">
                  <a:srgbClr val="000000">
                    <a:alpha val="43137"/>
                  </a:srgbClr>
                </a:outerShdw>
              </a:effectLst>
            </a:endParaRPr>
          </a:p>
        </p:txBody>
      </p:sp>
      <p:sp>
        <p:nvSpPr>
          <p:cNvPr id="84994" name="Rectangle 3"/>
          <p:cNvSpPr>
            <a:spLocks noGrp="1" noChangeArrowheads="1"/>
          </p:cNvSpPr>
          <p:nvPr>
            <p:ph type="body" idx="1"/>
          </p:nvPr>
        </p:nvSpPr>
        <p:spPr/>
        <p:txBody>
          <a:bodyPr>
            <a:normAutofit/>
          </a:bodyPr>
          <a:lstStyle/>
          <a:p>
            <a:r>
              <a:rPr lang="en-US" dirty="0">
                <a:solidFill>
                  <a:schemeClr val="accent3">
                    <a:lumMod val="50000"/>
                  </a:schemeClr>
                </a:solidFill>
                <a:latin typeface="Arial" pitchFamily="34" charset="0"/>
                <a:cs typeface="Arial" pitchFamily="34" charset="0"/>
              </a:rPr>
              <a:t>Normalized jerk per Stroke~</a:t>
            </a:r>
          </a:p>
          <a:p>
            <a:pPr>
              <a:buNone/>
            </a:pPr>
            <a:r>
              <a:rPr lang="en-US" sz="2800" dirty="0">
                <a:solidFill>
                  <a:schemeClr val="accent3">
                    <a:lumMod val="50000"/>
                  </a:schemeClr>
                </a:solidFill>
                <a:latin typeface="Arial" pitchFamily="34" charset="0"/>
                <a:cs typeface="Arial" pitchFamily="34" charset="0"/>
              </a:rPr>
              <a:t>    {½ * ∫</a:t>
            </a:r>
            <a:r>
              <a:rPr lang="en-US" sz="2800" dirty="0" err="1">
                <a:solidFill>
                  <a:schemeClr val="accent3">
                    <a:lumMod val="50000"/>
                  </a:schemeClr>
                </a:solidFill>
                <a:latin typeface="Arial" pitchFamily="34" charset="0"/>
                <a:cs typeface="Arial" pitchFamily="34" charset="0"/>
              </a:rPr>
              <a:t>dt</a:t>
            </a:r>
            <a:r>
              <a:rPr lang="en-US" sz="2800" dirty="0">
                <a:solidFill>
                  <a:schemeClr val="accent3">
                    <a:lumMod val="50000"/>
                  </a:schemeClr>
                </a:solidFill>
                <a:latin typeface="Arial" pitchFamily="34" charset="0"/>
                <a:cs typeface="Arial" pitchFamily="34" charset="0"/>
              </a:rPr>
              <a:t>  Jerk</a:t>
            </a:r>
            <a:r>
              <a:rPr lang="en-US" sz="2800" baseline="30000" dirty="0">
                <a:solidFill>
                  <a:schemeClr val="accent3">
                    <a:lumMod val="50000"/>
                  </a:schemeClr>
                </a:solidFill>
                <a:latin typeface="Arial" pitchFamily="34" charset="0"/>
                <a:cs typeface="Arial" pitchFamily="34" charset="0"/>
              </a:rPr>
              <a:t>2</a:t>
            </a:r>
            <a:r>
              <a:rPr lang="en-US" sz="2800" dirty="0">
                <a:solidFill>
                  <a:schemeClr val="accent3">
                    <a:lumMod val="50000"/>
                  </a:schemeClr>
                </a:solidFill>
                <a:latin typeface="Arial" pitchFamily="34" charset="0"/>
                <a:cs typeface="Arial" pitchFamily="34" charset="0"/>
              </a:rPr>
              <a:t>(t) } * duration</a:t>
            </a:r>
            <a:r>
              <a:rPr lang="en-US" sz="2800" baseline="30000" dirty="0">
                <a:solidFill>
                  <a:schemeClr val="accent3">
                    <a:lumMod val="50000"/>
                  </a:schemeClr>
                </a:solidFill>
                <a:latin typeface="Arial" pitchFamily="34" charset="0"/>
                <a:cs typeface="Arial" pitchFamily="34" charset="0"/>
              </a:rPr>
              <a:t>5</a:t>
            </a:r>
            <a:r>
              <a:rPr lang="en-US" sz="2800" dirty="0">
                <a:solidFill>
                  <a:schemeClr val="accent3">
                    <a:lumMod val="50000"/>
                  </a:schemeClr>
                </a:solidFill>
                <a:latin typeface="Arial" pitchFamily="34" charset="0"/>
                <a:cs typeface="Arial" pitchFamily="34" charset="0"/>
              </a:rPr>
              <a:t> / size</a:t>
            </a:r>
            <a:r>
              <a:rPr lang="en-US" sz="2800" baseline="30000" dirty="0">
                <a:solidFill>
                  <a:schemeClr val="accent3">
                    <a:lumMod val="50000"/>
                  </a:schemeClr>
                </a:solidFill>
                <a:latin typeface="Arial" pitchFamily="34" charset="0"/>
                <a:cs typeface="Arial" pitchFamily="34" charset="0"/>
              </a:rPr>
              <a:t>2</a:t>
            </a:r>
            <a:r>
              <a:rPr lang="en-US" sz="2800" dirty="0">
                <a:solidFill>
                  <a:schemeClr val="accent3">
                    <a:lumMod val="50000"/>
                  </a:schemeClr>
                </a:solidFill>
                <a:latin typeface="Arial" pitchFamily="34" charset="0"/>
                <a:cs typeface="Arial" pitchFamily="34" charset="0"/>
              </a:rPr>
              <a:t> </a:t>
            </a:r>
          </a:p>
          <a:p>
            <a:pPr>
              <a:buNone/>
            </a:pPr>
            <a:r>
              <a:rPr lang="en-US" sz="2800" i="1" dirty="0">
                <a:solidFill>
                  <a:schemeClr val="accent3">
                    <a:lumMod val="50000"/>
                  </a:schemeClr>
                </a:solidFill>
                <a:latin typeface="Arial Narrow" pitchFamily="34" charset="0"/>
                <a:cs typeface="Arial" pitchFamily="34" charset="0"/>
              </a:rPr>
              <a:t>Units:      s</a:t>
            </a:r>
            <a:r>
              <a:rPr lang="en-US" sz="2800" i="1" baseline="30000" dirty="0">
                <a:solidFill>
                  <a:schemeClr val="accent3">
                    <a:lumMod val="50000"/>
                  </a:schemeClr>
                </a:solidFill>
                <a:latin typeface="Arial Narrow" pitchFamily="34" charset="0"/>
                <a:cs typeface="Arial" pitchFamily="34" charset="0"/>
              </a:rPr>
              <a:t>1  </a:t>
            </a:r>
            <a:r>
              <a:rPr lang="en-US" sz="2800" i="1" dirty="0">
                <a:solidFill>
                  <a:schemeClr val="accent3">
                    <a:lumMod val="50000"/>
                  </a:schemeClr>
                </a:solidFill>
                <a:latin typeface="Arial Narrow" pitchFamily="34" charset="0"/>
                <a:cs typeface="Arial" pitchFamily="34" charset="0"/>
              </a:rPr>
              <a:t>(cm</a:t>
            </a:r>
            <a:r>
              <a:rPr lang="en-US" sz="2800" i="1" baseline="30000" dirty="0">
                <a:solidFill>
                  <a:schemeClr val="accent3">
                    <a:lumMod val="50000"/>
                  </a:schemeClr>
                </a:solidFill>
                <a:latin typeface="Arial Narrow" pitchFamily="34" charset="0"/>
                <a:cs typeface="Arial" pitchFamily="34" charset="0"/>
              </a:rPr>
              <a:t>1</a:t>
            </a:r>
            <a:r>
              <a:rPr lang="en-US" sz="2800" i="1" dirty="0">
                <a:solidFill>
                  <a:schemeClr val="accent3">
                    <a:lumMod val="50000"/>
                  </a:schemeClr>
                </a:solidFill>
                <a:latin typeface="Arial Narrow" pitchFamily="34" charset="0"/>
                <a:cs typeface="Arial" pitchFamily="34" charset="0"/>
              </a:rPr>
              <a:t> / s </a:t>
            </a:r>
            <a:r>
              <a:rPr lang="en-US" sz="2800" i="1" baseline="30000" dirty="0">
                <a:solidFill>
                  <a:schemeClr val="accent3">
                    <a:lumMod val="50000"/>
                  </a:schemeClr>
                </a:solidFill>
                <a:latin typeface="Arial Narrow" pitchFamily="34" charset="0"/>
                <a:cs typeface="Arial" pitchFamily="34" charset="0"/>
              </a:rPr>
              <a:t>-3</a:t>
            </a:r>
            <a:r>
              <a:rPr lang="en-US" sz="2800" i="1" dirty="0">
                <a:solidFill>
                  <a:schemeClr val="accent3">
                    <a:lumMod val="50000"/>
                  </a:schemeClr>
                </a:solidFill>
                <a:latin typeface="Arial Narrow" pitchFamily="34" charset="0"/>
                <a:cs typeface="Arial" pitchFamily="34" charset="0"/>
              </a:rPr>
              <a:t>)</a:t>
            </a:r>
            <a:r>
              <a:rPr lang="en-US" sz="2800" i="1" baseline="30000" dirty="0">
                <a:solidFill>
                  <a:schemeClr val="accent3">
                    <a:lumMod val="50000"/>
                  </a:schemeClr>
                </a:solidFill>
                <a:latin typeface="Arial Narrow" pitchFamily="34" charset="0"/>
                <a:cs typeface="Arial" pitchFamily="34" charset="0"/>
              </a:rPr>
              <a:t>2</a:t>
            </a:r>
            <a:r>
              <a:rPr lang="en-US" sz="2800" i="1" dirty="0">
                <a:solidFill>
                  <a:schemeClr val="accent3">
                    <a:lumMod val="50000"/>
                  </a:schemeClr>
                </a:solidFill>
                <a:latin typeface="Arial Narrow" pitchFamily="34" charset="0"/>
                <a:cs typeface="Arial" pitchFamily="34" charset="0"/>
              </a:rPr>
              <a:t>            s</a:t>
            </a:r>
            <a:r>
              <a:rPr lang="en-US" sz="2800" i="1" baseline="30000" dirty="0">
                <a:solidFill>
                  <a:schemeClr val="accent3">
                    <a:lumMod val="50000"/>
                  </a:schemeClr>
                </a:solidFill>
                <a:latin typeface="Arial Narrow" pitchFamily="34" charset="0"/>
                <a:cs typeface="Arial" pitchFamily="34" charset="0"/>
              </a:rPr>
              <a:t>5</a:t>
            </a:r>
            <a:r>
              <a:rPr lang="en-US" sz="2800" i="1" dirty="0">
                <a:solidFill>
                  <a:schemeClr val="accent3">
                    <a:lumMod val="50000"/>
                  </a:schemeClr>
                </a:solidFill>
                <a:latin typeface="Arial Narrow" pitchFamily="34" charset="0"/>
                <a:cs typeface="Arial" pitchFamily="34" charset="0"/>
              </a:rPr>
              <a:t>       cm</a:t>
            </a:r>
            <a:r>
              <a:rPr lang="en-US" sz="2800" i="1" baseline="30000" dirty="0">
                <a:solidFill>
                  <a:schemeClr val="accent3">
                    <a:lumMod val="50000"/>
                  </a:schemeClr>
                </a:solidFill>
                <a:latin typeface="Arial Narrow" pitchFamily="34" charset="0"/>
                <a:cs typeface="Arial" pitchFamily="34" charset="0"/>
              </a:rPr>
              <a:t>-2</a:t>
            </a:r>
            <a:r>
              <a:rPr lang="en-US" sz="2800" i="1" dirty="0">
                <a:solidFill>
                  <a:schemeClr val="accent3">
                    <a:lumMod val="50000"/>
                  </a:schemeClr>
                </a:solidFill>
                <a:latin typeface="Arial Narrow" pitchFamily="34" charset="0"/>
                <a:cs typeface="Arial" pitchFamily="34" charset="0"/>
              </a:rPr>
              <a:t>   = Unit free</a:t>
            </a:r>
            <a:r>
              <a:rPr lang="en-US" sz="2800" i="1" baseline="30000" dirty="0">
                <a:solidFill>
                  <a:schemeClr val="accent3">
                    <a:lumMod val="50000"/>
                  </a:schemeClr>
                </a:solidFill>
                <a:latin typeface="Arial Narrow" pitchFamily="34" charset="0"/>
                <a:cs typeface="Arial" pitchFamily="34" charset="0"/>
              </a:rPr>
              <a:t>  </a:t>
            </a:r>
          </a:p>
          <a:p>
            <a:pPr>
              <a:buNone/>
            </a:pPr>
            <a:r>
              <a:rPr lang="en-US" sz="2800" dirty="0">
                <a:latin typeface="Arial Narrow" pitchFamily="34" charset="0"/>
                <a:cs typeface="Arial" pitchFamily="34" charset="0"/>
              </a:rPr>
              <a:t>A maximally smooth, straight harmonic stroke yields 7.75 (</a:t>
            </a:r>
            <a:r>
              <a:rPr lang="el-GR" sz="2800" dirty="0">
                <a:latin typeface="Arial Narrow" pitchFamily="34" charset="0"/>
                <a:cs typeface="Arial" pitchFamily="34" charset="0"/>
              </a:rPr>
              <a:t>π</a:t>
            </a:r>
            <a:r>
              <a:rPr lang="en-US" sz="2800" baseline="30000" dirty="0">
                <a:latin typeface="Arial Narrow" pitchFamily="34" charset="0"/>
                <a:cs typeface="Arial" pitchFamily="34" charset="0"/>
              </a:rPr>
              <a:t>3</a:t>
            </a:r>
            <a:r>
              <a:rPr lang="en-US" sz="2800" dirty="0">
                <a:latin typeface="Arial Narrow" pitchFamily="34" charset="0"/>
                <a:cs typeface="Arial" pitchFamily="34" charset="0"/>
              </a:rPr>
              <a:t>/2</a:t>
            </a:r>
            <a:r>
              <a:rPr lang="en-US" sz="2800" baseline="30000" dirty="0">
                <a:latin typeface="Arial Narrow" pitchFamily="34" charset="0"/>
                <a:cs typeface="Arial" pitchFamily="34" charset="0"/>
              </a:rPr>
              <a:t>2</a:t>
            </a:r>
            <a:r>
              <a:rPr lang="en-US" sz="2800" dirty="0">
                <a:latin typeface="Arial Narrow" pitchFamily="34" charset="0"/>
                <a:cs typeface="Arial" pitchFamily="34" charset="0"/>
              </a:rPr>
              <a:t>). </a:t>
            </a:r>
          </a:p>
          <a:p>
            <a:pPr>
              <a:buNone/>
            </a:pPr>
            <a:r>
              <a:rPr lang="en-US" sz="2800" dirty="0">
                <a:latin typeface="Arial Narrow" pitchFamily="34" charset="0"/>
                <a:cs typeface="Arial" pitchFamily="34" charset="0"/>
              </a:rPr>
              <a:t>A perfectly circular, constant-velocity stroke yields 10.96 (</a:t>
            </a:r>
            <a:r>
              <a:rPr lang="el-GR" sz="2800" dirty="0">
                <a:latin typeface="Arial Narrow" pitchFamily="34" charset="0"/>
                <a:cs typeface="Arial" pitchFamily="34" charset="0"/>
              </a:rPr>
              <a:t>π</a:t>
            </a:r>
            <a:r>
              <a:rPr lang="en-US" sz="2800" baseline="30000" dirty="0">
                <a:latin typeface="Arial Narrow" pitchFamily="34" charset="0"/>
                <a:cs typeface="Arial" pitchFamily="34" charset="0"/>
              </a:rPr>
              <a:t>3</a:t>
            </a:r>
            <a:r>
              <a:rPr lang="en-US" sz="2800" dirty="0">
                <a:latin typeface="Arial Narrow" pitchFamily="34" charset="0"/>
                <a:cs typeface="Arial" pitchFamily="34" charset="0"/>
              </a:rPr>
              <a:t>/2</a:t>
            </a:r>
            <a:r>
              <a:rPr lang="en-US" sz="2800" baseline="30000" dirty="0">
                <a:latin typeface="Arial Narrow" pitchFamily="34" charset="0"/>
                <a:cs typeface="Arial" pitchFamily="34" charset="0"/>
              </a:rPr>
              <a:t>1.5</a:t>
            </a:r>
            <a:r>
              <a:rPr lang="en-US" sz="2800" dirty="0">
                <a:latin typeface="Arial Narrow" pitchFamily="34" charset="0"/>
                <a:cs typeface="Arial" pitchFamily="34" charset="0"/>
              </a:rPr>
              <a:t>).</a:t>
            </a:r>
            <a:endParaRPr lang="en-US" sz="2800" i="1" baseline="30000" dirty="0">
              <a:solidFill>
                <a:schemeClr val="accent3">
                  <a:lumMod val="50000"/>
                </a:schemeClr>
              </a:solidFill>
              <a:latin typeface="Arial Narrow" pitchFamily="34" charset="0"/>
              <a:cs typeface="Arial" pitchFamily="34" charset="0"/>
            </a:endParaRPr>
          </a:p>
          <a:p>
            <a:pPr>
              <a:buNone/>
            </a:pPr>
            <a:endParaRPr lang="en-US" sz="2800" i="1" dirty="0">
              <a:solidFill>
                <a:schemeClr val="accent3">
                  <a:lumMod val="50000"/>
                </a:schemeClr>
              </a:solidFill>
              <a:latin typeface="Arial Narrow" pitchFamily="34" charset="0"/>
              <a:cs typeface="Arial" pitchFamily="34" charset="0"/>
            </a:endParaRPr>
          </a:p>
        </p:txBody>
      </p:sp>
      <p:sp>
        <p:nvSpPr>
          <p:cNvPr id="12" name="Slide Number Placeholder 11"/>
          <p:cNvSpPr>
            <a:spLocks noGrp="1"/>
          </p:cNvSpPr>
          <p:nvPr>
            <p:ph type="sldNum" sz="quarter" idx="12"/>
          </p:nvPr>
        </p:nvSpPr>
        <p:spPr/>
        <p:txBody>
          <a:bodyPr/>
          <a:lstStyle/>
          <a:p>
            <a:pPr>
              <a:defRPr/>
            </a:pPr>
            <a:fld id="{A9B5FB31-1605-4D6C-920F-1FE51713155E}" type="slidenum">
              <a:rPr lang="en-US" smtClean="0"/>
              <a:pPr>
                <a:defRPr/>
              </a:pPr>
              <a:t>19</a:t>
            </a:fld>
            <a:endParaRPr lang="en-US"/>
          </a:p>
        </p:txBody>
      </p:sp>
      <p:sp>
        <p:nvSpPr>
          <p:cNvPr id="2" name="Date Placeholder 1"/>
          <p:cNvSpPr>
            <a:spLocks noGrp="1"/>
          </p:cNvSpPr>
          <p:nvPr>
            <p:ph type="dt" sz="half" idx="10"/>
          </p:nvPr>
        </p:nvSpPr>
        <p:spPr/>
        <p:txBody>
          <a:bodyPr/>
          <a:lstStyle/>
          <a:p>
            <a:fld id="{A92AF1CE-EBBD-457A-93FB-49EC7D8A8CAF}" type="datetime1">
              <a:rPr lang="en-US" smtClean="0"/>
              <a:pPr/>
              <a:t>4/20/20</a:t>
            </a:fld>
            <a:endParaRPr lang="en-US"/>
          </a:p>
        </p:txBody>
      </p:sp>
      <p:sp>
        <p:nvSpPr>
          <p:cNvPr id="6" name="TextBox 5"/>
          <p:cNvSpPr txBox="1"/>
          <p:nvPr/>
        </p:nvSpPr>
        <p:spPr>
          <a:xfrm>
            <a:off x="381000" y="6019800"/>
            <a:ext cx="8382000" cy="923330"/>
          </a:xfrm>
          <a:prstGeom prst="rect">
            <a:avLst/>
          </a:prstGeom>
          <a:noFill/>
        </p:spPr>
        <p:txBody>
          <a:bodyPr wrap="square" rtlCol="0">
            <a:spAutoFit/>
          </a:bodyPr>
          <a:lstStyle/>
          <a:p>
            <a:r>
              <a:rPr lang="en-US" dirty="0"/>
              <a:t>~Teulings, H.L., Contreras-Vidal, J.L., Stelmach, G.E., and Adler, C.H. (1997). Coordination of fingers, wrist, and arm in Parkinsonian handwriting. Experimental Neurology, 146, 159-170. </a:t>
            </a:r>
          </a:p>
        </p:txBody>
      </p:sp>
    </p:spTree>
    <p:extLst>
      <p:ext uri="{BB962C8B-B14F-4D97-AF65-F5344CB8AC3E}">
        <p14:creationId xmlns:p14="http://schemas.microsoft.com/office/powerpoint/2010/main" val="31137581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F6D01-97BA-5F47-A433-E2F4875A66B7}"/>
              </a:ext>
            </a:extLst>
          </p:cNvPr>
          <p:cNvSpPr>
            <a:spLocks noGrp="1"/>
          </p:cNvSpPr>
          <p:nvPr>
            <p:ph type="title"/>
          </p:nvPr>
        </p:nvSpPr>
        <p:spPr/>
        <p:txBody>
          <a:bodyPr>
            <a:normAutofit/>
          </a:bodyPr>
          <a:lstStyle/>
          <a:p>
            <a:r>
              <a:rPr lang="en-US" sz="3000" dirty="0"/>
              <a:t>Acknowledgements, Disclosures, and Disclaimers</a:t>
            </a:r>
          </a:p>
        </p:txBody>
      </p:sp>
      <p:sp>
        <p:nvSpPr>
          <p:cNvPr id="3" name="Content Placeholder 2">
            <a:extLst>
              <a:ext uri="{FF2B5EF4-FFF2-40B4-BE49-F238E27FC236}">
                <a16:creationId xmlns:a16="http://schemas.microsoft.com/office/drawing/2014/main" id="{65DC1FF0-B290-B944-B577-A702C9F4BAFD}"/>
              </a:ext>
            </a:extLst>
          </p:cNvPr>
          <p:cNvSpPr>
            <a:spLocks noGrp="1"/>
          </p:cNvSpPr>
          <p:nvPr>
            <p:ph idx="1"/>
          </p:nvPr>
        </p:nvSpPr>
        <p:spPr>
          <a:xfrm>
            <a:off x="822960" y="2438401"/>
            <a:ext cx="7543800" cy="3082289"/>
          </a:xfrm>
        </p:spPr>
        <p:txBody>
          <a:bodyPr>
            <a:normAutofit fontScale="25000" lnSpcReduction="20000"/>
          </a:bodyPr>
          <a:lstStyle/>
          <a:p>
            <a:pPr lvl="0"/>
            <a:r>
              <a:rPr lang="en-US" sz="6000" dirty="0"/>
              <a:t>The authors would like to acknowledge the computational support of </a:t>
            </a:r>
            <a:r>
              <a:rPr lang="en-US" sz="6000" dirty="0" err="1"/>
              <a:t>Sciometrics</a:t>
            </a:r>
            <a:r>
              <a:rPr lang="en-US" sz="6000" dirty="0"/>
              <a:t>; the Center for Statistics and Applications in Forensic Evidence; and the scientists from the FBI Laboratory for their reviews and comments.</a:t>
            </a:r>
          </a:p>
          <a:p>
            <a:pPr lvl="0"/>
            <a:r>
              <a:rPr lang="en-US" sz="6000" dirty="0"/>
              <a:t>Various parts of this work are/have been supported under a Contract Award from the Counterterrorism and Forensic Science Research Unit of the Federal Bureau of Investigation's Laboratory Division, and three grants from the National Institute of Justice, U.S. Department of Justice (Awards No. 2009-DN-BX-K234, No. 2017-DN-BX-0148, and No. 2018-DU-BX-0228).	</a:t>
            </a:r>
          </a:p>
          <a:p>
            <a:r>
              <a:rPr lang="en-US" sz="6000" dirty="0"/>
              <a:t>Names of commercial manufacturers are provided for identification purposes only, and inclusion does not imply endorsement of the manufacturer, or its products or services by the FBI. </a:t>
            </a:r>
          </a:p>
          <a:p>
            <a:r>
              <a:rPr lang="en-US" sz="6000" dirty="0"/>
              <a:t>The views expressed are those of the author(s) and do not necessarily reflect the official policy or position of the FBI, National Institute of Justice, or the U.S. Government.  </a:t>
            </a:r>
          </a:p>
          <a:p>
            <a:pPr marL="0" indent="0">
              <a:buNone/>
            </a:pPr>
            <a:endParaRPr lang="en-US" sz="6000" dirty="0"/>
          </a:p>
          <a:p>
            <a:pPr lvl="0"/>
            <a:endParaRPr lang="en-US" sz="1500" dirty="0"/>
          </a:p>
          <a:p>
            <a:pPr lvl="0"/>
            <a:endParaRPr lang="en-US" sz="1500" dirty="0"/>
          </a:p>
          <a:p>
            <a:endParaRPr lang="en-US" dirty="0"/>
          </a:p>
        </p:txBody>
      </p:sp>
    </p:spTree>
    <p:extLst>
      <p:ext uri="{BB962C8B-B14F-4D97-AF65-F5344CB8AC3E}">
        <p14:creationId xmlns:p14="http://schemas.microsoft.com/office/powerpoint/2010/main" val="71770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lstStyle/>
          <a:p>
            <a:r>
              <a:rPr lang="en-US" dirty="0">
                <a:effectLst>
                  <a:outerShdw blurRad="38100" dist="38100" dir="2700000" algn="tl">
                    <a:srgbClr val="000000">
                      <a:alpha val="43137"/>
                    </a:srgbClr>
                  </a:outerShdw>
                </a:effectLst>
              </a:rPr>
              <a:t>3b. Dysfluency Features</a:t>
            </a:r>
          </a:p>
        </p:txBody>
      </p:sp>
      <p:sp>
        <p:nvSpPr>
          <p:cNvPr id="3" name="Content Placeholder 2"/>
          <p:cNvSpPr>
            <a:spLocks noGrp="1"/>
          </p:cNvSpPr>
          <p:nvPr>
            <p:ph idx="1"/>
          </p:nvPr>
        </p:nvSpPr>
        <p:spPr/>
        <p:txBody>
          <a:bodyPr/>
          <a:lstStyle/>
          <a:p>
            <a:r>
              <a:rPr lang="en-US" dirty="0">
                <a:solidFill>
                  <a:schemeClr val="accent3">
                    <a:lumMod val="50000"/>
                  </a:schemeClr>
                </a:solidFill>
                <a:latin typeface="Arial" pitchFamily="34" charset="0"/>
                <a:cs typeface="Arial" pitchFamily="34" charset="0"/>
              </a:rPr>
              <a:t>Number of Peak Acceleration Points per Stroke</a:t>
            </a:r>
          </a:p>
          <a:p>
            <a:r>
              <a:rPr lang="en-US" dirty="0">
                <a:solidFill>
                  <a:schemeClr val="accent3">
                    <a:lumMod val="50000"/>
                  </a:schemeClr>
                </a:solidFill>
                <a:latin typeface="Arial" pitchFamily="34" charset="0"/>
                <a:cs typeface="Arial" pitchFamily="34" charset="0"/>
              </a:rPr>
              <a:t>Frequency of Secondary Submovements</a:t>
            </a:r>
          </a:p>
          <a:p>
            <a:r>
              <a:rPr lang="en-US" dirty="0">
                <a:solidFill>
                  <a:schemeClr val="accent3">
                    <a:lumMod val="50000"/>
                  </a:schemeClr>
                </a:solidFill>
                <a:latin typeface="Arial" pitchFamily="34" charset="0"/>
                <a:cs typeface="Arial" pitchFamily="34" charset="0"/>
              </a:rPr>
              <a:t>Relative Duration of Primary Submovement</a:t>
            </a:r>
          </a:p>
          <a:p>
            <a:r>
              <a:rPr lang="en-US" dirty="0">
                <a:solidFill>
                  <a:schemeClr val="accent3">
                    <a:lumMod val="50000"/>
                  </a:schemeClr>
                </a:solidFill>
                <a:latin typeface="Arial" pitchFamily="34" charset="0"/>
                <a:cs typeface="Arial" pitchFamily="34" charset="0"/>
              </a:rPr>
              <a:t>Relative Size of Primary Submovement</a:t>
            </a:r>
          </a:p>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67" name="Slide Number Placeholder 5"/>
          <p:cNvSpPr txBox="1">
            <a:spLocks/>
          </p:cNvSpPr>
          <p:nvPr/>
        </p:nvSpPr>
        <p:spPr bwMode="auto">
          <a:xfrm>
            <a:off x="8534400" y="6400800"/>
            <a:ext cx="609600" cy="457200"/>
          </a:xfrm>
          <a:prstGeom prst="rect">
            <a:avLst/>
          </a:prstGeom>
          <a:noFill/>
          <a:ln w="9525">
            <a:noFill/>
            <a:miter lim="800000"/>
            <a:headEnd/>
            <a:tailEnd/>
          </a:ln>
        </p:spPr>
        <p:txBody>
          <a:bodyPr/>
          <a:lstStyle/>
          <a:p>
            <a:pPr algn="ctr"/>
            <a:fld id="{0B610F22-E8D0-4017-B905-48C381AE2F49}" type="slidenum">
              <a:rPr lang="en-US" altLang="en-US" sz="1600"/>
              <a:pPr algn="ctr"/>
              <a:t>21</a:t>
            </a:fld>
            <a:endParaRPr lang="en-US" altLang="en-US" sz="1600"/>
          </a:p>
        </p:txBody>
      </p:sp>
      <p:sp>
        <p:nvSpPr>
          <p:cNvPr id="35" name="Title 34"/>
          <p:cNvSpPr>
            <a:spLocks noGrp="1"/>
          </p:cNvSpPr>
          <p:nvPr>
            <p:ph type="title"/>
          </p:nvPr>
        </p:nvSpPr>
        <p:spPr/>
        <p:txBody>
          <a:bodyPr anchor="t" anchorCtr="0">
            <a:normAutofit/>
          </a:bodyPr>
          <a:lstStyle/>
          <a:p>
            <a:r>
              <a:rPr lang="en-US" kern="0" dirty="0">
                <a:effectLst>
                  <a:outerShdw blurRad="38100" dist="38100" dir="2700000" algn="tl">
                    <a:srgbClr val="000000">
                      <a:alpha val="43137"/>
                    </a:srgbClr>
                  </a:outerShdw>
                </a:effectLst>
              </a:rPr>
              <a:t>3c. Dysfluency Features</a:t>
            </a:r>
            <a:endParaRPr lang="en-US" dirty="0">
              <a:effectLst>
                <a:outerShdw blurRad="38100" dist="38100" dir="2700000" algn="tl">
                  <a:srgbClr val="000000">
                    <a:alpha val="43137"/>
                  </a:srgbClr>
                </a:outerShdw>
              </a:effectLst>
            </a:endParaRPr>
          </a:p>
        </p:txBody>
      </p:sp>
      <p:sp>
        <p:nvSpPr>
          <p:cNvPr id="30" name="Date Placeholder 1"/>
          <p:cNvSpPr>
            <a:spLocks noGrp="1"/>
          </p:cNvSpPr>
          <p:nvPr>
            <p:ph type="dt" sz="half" idx="10"/>
          </p:nvPr>
        </p:nvSpPr>
        <p:spPr/>
        <p:txBody>
          <a:bodyPr/>
          <a:lstStyle/>
          <a:p>
            <a:fld id="{3F84754E-CF9A-40D8-A1CE-60D549E1EE4A}" type="datetime1">
              <a:rPr lang="en-US" smtClean="0"/>
              <a:pPr/>
              <a:t>4/20/20</a:t>
            </a:fld>
            <a:endParaRPr lang="en-US" dirty="0"/>
          </a:p>
        </p:txBody>
      </p:sp>
      <p:sp>
        <p:nvSpPr>
          <p:cNvPr id="32" name="Slide Number Placeholder 11"/>
          <p:cNvSpPr txBox="1">
            <a:spLocks/>
          </p:cNvSpPr>
          <p:nvPr/>
        </p:nvSpPr>
        <p:spPr>
          <a:xfrm>
            <a:off x="7010400" y="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9B5FB31-1605-4D6C-920F-1FE51713155E}" type="slidenum">
              <a:rPr lang="en-US" smtClean="0"/>
              <a:pPr>
                <a:defRPr/>
              </a:pPr>
              <a:t>21</a:t>
            </a:fld>
            <a:endParaRPr lang="en-US" dirty="0"/>
          </a:p>
        </p:txBody>
      </p:sp>
      <p:pic>
        <p:nvPicPr>
          <p:cNvPr id="17" name="Picture 6"/>
          <p:cNvPicPr>
            <a:picLocks noChangeAspect="1" noChangeArrowheads="1"/>
          </p:cNvPicPr>
          <p:nvPr/>
        </p:nvPicPr>
        <p:blipFill>
          <a:blip r:embed="rId3" cstate="print"/>
          <a:srcRect t="10125" b="4402"/>
          <a:stretch>
            <a:fillRect/>
          </a:stretch>
        </p:blipFill>
        <p:spPr bwMode="auto">
          <a:xfrm>
            <a:off x="76200" y="1260825"/>
            <a:ext cx="4320000" cy="2130534"/>
          </a:xfrm>
          <a:prstGeom prst="rect">
            <a:avLst/>
          </a:prstGeom>
          <a:ln>
            <a:noFill/>
          </a:ln>
          <a:effectLst>
            <a:outerShdw blurRad="292100" dist="139700" dir="2700000" algn="tl" rotWithShape="0">
              <a:srgbClr val="333333">
                <a:alpha val="65000"/>
              </a:srgbClr>
            </a:outerShdw>
          </a:effectLst>
        </p:spPr>
      </p:pic>
      <p:pic>
        <p:nvPicPr>
          <p:cNvPr id="18" name="Picture 8"/>
          <p:cNvPicPr>
            <a:picLocks noChangeAspect="1" noChangeArrowheads="1"/>
          </p:cNvPicPr>
          <p:nvPr/>
        </p:nvPicPr>
        <p:blipFill>
          <a:blip r:embed="rId4" cstate="print"/>
          <a:srcRect t="10125" b="4402"/>
          <a:stretch>
            <a:fillRect/>
          </a:stretch>
        </p:blipFill>
        <p:spPr bwMode="auto">
          <a:xfrm>
            <a:off x="4551750" y="1266825"/>
            <a:ext cx="4320000" cy="2130534"/>
          </a:xfrm>
          <a:prstGeom prst="rect">
            <a:avLst/>
          </a:prstGeom>
          <a:ln>
            <a:noFill/>
          </a:ln>
          <a:effectLst>
            <a:outerShdw blurRad="292100" dist="139700" dir="2700000" algn="tl" rotWithShape="0">
              <a:srgbClr val="333333">
                <a:alpha val="65000"/>
              </a:srgbClr>
            </a:outerShdw>
          </a:effectLst>
        </p:spPr>
      </p:pic>
      <p:pic>
        <p:nvPicPr>
          <p:cNvPr id="19" name="Picture 10"/>
          <p:cNvPicPr>
            <a:picLocks noChangeAspect="1" noChangeArrowheads="1"/>
          </p:cNvPicPr>
          <p:nvPr/>
        </p:nvPicPr>
        <p:blipFill>
          <a:blip r:embed="rId5" cstate="print"/>
          <a:srcRect t="10125" b="4402"/>
          <a:stretch>
            <a:fillRect/>
          </a:stretch>
        </p:blipFill>
        <p:spPr bwMode="auto">
          <a:xfrm>
            <a:off x="4591200" y="4127449"/>
            <a:ext cx="4248000" cy="2095025"/>
          </a:xfrm>
          <a:prstGeom prst="rect">
            <a:avLst/>
          </a:prstGeom>
          <a:ln>
            <a:noFill/>
          </a:ln>
          <a:effectLst>
            <a:outerShdw blurRad="292100" dist="139700" dir="2700000" algn="tl" rotWithShape="0">
              <a:srgbClr val="333333">
                <a:alpha val="65000"/>
              </a:srgbClr>
            </a:outerShdw>
          </a:effectLst>
        </p:spPr>
      </p:pic>
      <p:sp>
        <p:nvSpPr>
          <p:cNvPr id="22" name="Line 20"/>
          <p:cNvSpPr>
            <a:spLocks noChangeShapeType="1"/>
          </p:cNvSpPr>
          <p:nvPr/>
        </p:nvSpPr>
        <p:spPr bwMode="auto">
          <a:xfrm>
            <a:off x="6454140" y="4267200"/>
            <a:ext cx="0" cy="685800"/>
          </a:xfrm>
          <a:prstGeom prst="line">
            <a:avLst/>
          </a:prstGeom>
          <a:noFill/>
          <a:ln w="28575">
            <a:solidFill>
              <a:schemeClr val="tx1"/>
            </a:solidFill>
            <a:prstDash val="sysDot"/>
            <a:round/>
            <a:headEnd type="none" w="med" len="med"/>
            <a:tailEnd type="none" w="med" len="med"/>
          </a:ln>
        </p:spPr>
        <p:txBody>
          <a:bodyPr wrap="none" anchor="ctr"/>
          <a:lstStyle/>
          <a:p>
            <a:endParaRPr lang="en-US"/>
          </a:p>
        </p:txBody>
      </p:sp>
      <p:sp>
        <p:nvSpPr>
          <p:cNvPr id="24" name="Line 25"/>
          <p:cNvSpPr>
            <a:spLocks noChangeShapeType="1"/>
          </p:cNvSpPr>
          <p:nvPr/>
        </p:nvSpPr>
        <p:spPr bwMode="auto">
          <a:xfrm>
            <a:off x="5791200" y="4800600"/>
            <a:ext cx="609600" cy="0"/>
          </a:xfrm>
          <a:prstGeom prst="line">
            <a:avLst/>
          </a:prstGeom>
          <a:noFill/>
          <a:ln w="28575">
            <a:solidFill>
              <a:schemeClr val="tx1"/>
            </a:solidFill>
            <a:round/>
            <a:headEnd type="arrow" w="med" len="med"/>
            <a:tailEnd type="arrow" w="med" len="med"/>
          </a:ln>
        </p:spPr>
        <p:txBody>
          <a:bodyPr wrap="none" anchor="ctr"/>
          <a:lstStyle/>
          <a:p>
            <a:endParaRPr lang="en-US"/>
          </a:p>
        </p:txBody>
      </p:sp>
      <p:sp>
        <p:nvSpPr>
          <p:cNvPr id="25" name="Text Box 26"/>
          <p:cNvSpPr txBox="1">
            <a:spLocks noChangeArrowheads="1"/>
          </p:cNvSpPr>
          <p:nvPr/>
        </p:nvSpPr>
        <p:spPr bwMode="auto">
          <a:xfrm>
            <a:off x="1600200" y="5410200"/>
            <a:ext cx="5562600" cy="369332"/>
          </a:xfrm>
          <a:prstGeom prst="rect">
            <a:avLst/>
          </a:prstGeom>
          <a:gradFill>
            <a:gsLst>
              <a:gs pos="0">
                <a:schemeClr val="accent1">
                  <a:tint val="66000"/>
                  <a:satMod val="160000"/>
                  <a:alpha val="50000"/>
                </a:schemeClr>
              </a:gs>
              <a:gs pos="50000">
                <a:schemeClr val="accent1">
                  <a:tint val="44500"/>
                  <a:satMod val="160000"/>
                </a:schemeClr>
              </a:gs>
              <a:gs pos="100000">
                <a:schemeClr val="accent1">
                  <a:tint val="23500"/>
                  <a:satMod val="160000"/>
                </a:schemeClr>
              </a:gs>
            </a:gsLst>
            <a:lin ang="5400000" scaled="0"/>
          </a:gradFill>
          <a:ln w="9525" algn="ctr">
            <a:noFill/>
            <a:miter lim="800000"/>
            <a:headEnd/>
            <a:tailEnd/>
          </a:ln>
          <a:effectLst/>
        </p:spPr>
        <p:txBody>
          <a:bodyPr wrap="square">
            <a:spAutoFit/>
          </a:bodyPr>
          <a:lstStyle/>
          <a:p>
            <a:pPr>
              <a:spcBef>
                <a:spcPts val="0"/>
              </a:spcBef>
              <a:defRPr/>
            </a:pPr>
            <a:r>
              <a:rPr lang="en-US" dirty="0">
                <a:solidFill>
                  <a:srgbClr val="7030A0"/>
                </a:solidFill>
                <a:effectLst>
                  <a:outerShdw blurRad="38100" dist="38100" dir="2700000" algn="tl">
                    <a:srgbClr val="000000">
                      <a:alpha val="43137"/>
                    </a:srgbClr>
                  </a:outerShdw>
                </a:effectLst>
              </a:rPr>
              <a:t>Relative Time To Peak y Velocity = Time to Peak / Duration</a:t>
            </a:r>
          </a:p>
        </p:txBody>
      </p:sp>
      <p:sp>
        <p:nvSpPr>
          <p:cNvPr id="26" name="Slide Number Placeholder 5"/>
          <p:cNvSpPr txBox="1">
            <a:spLocks/>
          </p:cNvSpPr>
          <p:nvPr/>
        </p:nvSpPr>
        <p:spPr bwMode="auto">
          <a:xfrm>
            <a:off x="8534400" y="6400800"/>
            <a:ext cx="609600" cy="457200"/>
          </a:xfrm>
          <a:prstGeom prst="rect">
            <a:avLst/>
          </a:prstGeom>
          <a:noFill/>
          <a:ln w="9525">
            <a:noFill/>
            <a:miter lim="800000"/>
            <a:headEnd/>
            <a:tailEnd/>
          </a:ln>
        </p:spPr>
        <p:txBody>
          <a:bodyPr/>
          <a:lstStyle/>
          <a:p>
            <a:pPr algn="ctr"/>
            <a:fld id="{0B610F22-E8D0-4017-B905-48C381AE2F49}" type="slidenum">
              <a:rPr lang="en-US" altLang="en-US" sz="1600"/>
              <a:pPr algn="ctr"/>
              <a:t>21</a:t>
            </a:fld>
            <a:endParaRPr lang="en-US" altLang="en-US" sz="1600"/>
          </a:p>
        </p:txBody>
      </p:sp>
      <p:sp>
        <p:nvSpPr>
          <p:cNvPr id="27" name="Line 17"/>
          <p:cNvSpPr>
            <a:spLocks noChangeShapeType="1"/>
          </p:cNvSpPr>
          <p:nvPr/>
        </p:nvSpPr>
        <p:spPr bwMode="auto">
          <a:xfrm>
            <a:off x="5791200" y="5105400"/>
            <a:ext cx="1066800" cy="0"/>
          </a:xfrm>
          <a:prstGeom prst="line">
            <a:avLst/>
          </a:prstGeom>
          <a:noFill/>
          <a:ln w="28575">
            <a:solidFill>
              <a:schemeClr val="tx1"/>
            </a:solidFill>
            <a:round/>
            <a:headEnd type="arrow" w="med" len="med"/>
            <a:tailEnd type="arrow" w="med" len="med"/>
          </a:ln>
        </p:spPr>
        <p:txBody>
          <a:bodyPr wrap="none" anchor="ctr"/>
          <a:lstStyle/>
          <a:p>
            <a:endParaRPr lang="en-US"/>
          </a:p>
        </p:txBody>
      </p:sp>
      <p:sp>
        <p:nvSpPr>
          <p:cNvPr id="31" name="Date Placeholder 1"/>
          <p:cNvSpPr txBox="1">
            <a:spLocks/>
          </p:cNvSpPr>
          <p:nvPr/>
        </p:nvSpPr>
        <p:spPr>
          <a:xfrm>
            <a:off x="457200" y="6356350"/>
            <a:ext cx="2133600" cy="365125"/>
          </a:xfrm>
          <a:prstGeom prst="rect">
            <a:avLst/>
          </a:prstGeom>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fld id="{3F84754E-CF9A-40D8-A1CE-60D549E1EE4A}"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4/20/20</a:t>
            </a:fld>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33" name="Slide Number Placeholder 11"/>
          <p:cNvSpPr txBox="1">
            <a:spLocks/>
          </p:cNvSpPr>
          <p:nvPr/>
        </p:nvSpPr>
        <p:spPr>
          <a:xfrm>
            <a:off x="7010400" y="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9B5FB31-1605-4D6C-920F-1FE51713155E}" type="slidenum">
              <a:rPr lang="en-US" smtClean="0"/>
              <a:pPr>
                <a:defRPr/>
              </a:pPr>
              <a:t>21</a:t>
            </a:fld>
            <a:endParaRPr lang="en-US" dirty="0"/>
          </a:p>
        </p:txBody>
      </p:sp>
      <p:sp>
        <p:nvSpPr>
          <p:cNvPr id="36" name="Text Box 38"/>
          <p:cNvSpPr txBox="1">
            <a:spLocks noChangeArrowheads="1"/>
          </p:cNvSpPr>
          <p:nvPr/>
        </p:nvSpPr>
        <p:spPr bwMode="auto">
          <a:xfrm>
            <a:off x="4953000" y="1368623"/>
            <a:ext cx="1905000" cy="307777"/>
          </a:xfrm>
          <a:prstGeom prst="rect">
            <a:avLst/>
          </a:prstGeom>
          <a:noFill/>
          <a:ln w="9525" algn="ctr">
            <a:noFill/>
            <a:miter lim="800000"/>
            <a:headEnd/>
            <a:tailEnd/>
          </a:ln>
          <a:effectLst/>
        </p:spPr>
        <p:txBody>
          <a:bodyPr wrap="square">
            <a:spAutoFit/>
          </a:bodyPr>
          <a:lstStyle/>
          <a:p>
            <a:pPr>
              <a:spcBef>
                <a:spcPct val="50000"/>
              </a:spcBef>
              <a:defRPr/>
            </a:pPr>
            <a:r>
              <a:rPr lang="en-US" sz="1400" dirty="0">
                <a:solidFill>
                  <a:srgbClr val="7030A0"/>
                </a:solidFill>
                <a:effectLst>
                  <a:outerShdw blurRad="38100" dist="38100" dir="2700000" algn="tl">
                    <a:srgbClr val="000000">
                      <a:alpha val="43137"/>
                    </a:srgbClr>
                  </a:outerShdw>
                </a:effectLst>
              </a:rPr>
              <a:t>Y Position (cm)</a:t>
            </a:r>
            <a:endParaRPr lang="en-US" sz="1400" b="1" dirty="0">
              <a:solidFill>
                <a:srgbClr val="7030A0"/>
              </a:solidFill>
              <a:effectLst>
                <a:outerShdw blurRad="38100" dist="38100" dir="2700000" algn="tl">
                  <a:srgbClr val="000000">
                    <a:alpha val="43137"/>
                  </a:srgbClr>
                </a:outerShdw>
              </a:effectLst>
            </a:endParaRPr>
          </a:p>
        </p:txBody>
      </p:sp>
      <p:sp>
        <p:nvSpPr>
          <p:cNvPr id="37" name="Text Box 38"/>
          <p:cNvSpPr txBox="1">
            <a:spLocks noChangeArrowheads="1"/>
          </p:cNvSpPr>
          <p:nvPr/>
        </p:nvSpPr>
        <p:spPr bwMode="auto">
          <a:xfrm>
            <a:off x="4953000" y="4188023"/>
            <a:ext cx="1905000" cy="307777"/>
          </a:xfrm>
          <a:prstGeom prst="rect">
            <a:avLst/>
          </a:prstGeom>
          <a:noFill/>
          <a:ln w="9525" algn="ctr">
            <a:noFill/>
            <a:miter lim="800000"/>
            <a:headEnd/>
            <a:tailEnd/>
          </a:ln>
          <a:effectLst/>
        </p:spPr>
        <p:txBody>
          <a:bodyPr wrap="square">
            <a:spAutoFit/>
          </a:bodyPr>
          <a:lstStyle/>
          <a:p>
            <a:pPr>
              <a:spcBef>
                <a:spcPct val="50000"/>
              </a:spcBef>
              <a:defRPr/>
            </a:pPr>
            <a:r>
              <a:rPr lang="en-US" sz="1400" dirty="0">
                <a:solidFill>
                  <a:srgbClr val="7030A0"/>
                </a:solidFill>
                <a:effectLst>
                  <a:outerShdw blurRad="38100" dist="38100" dir="2700000" algn="tl">
                    <a:srgbClr val="000000">
                      <a:alpha val="43137"/>
                    </a:srgbClr>
                  </a:outerShdw>
                </a:effectLst>
              </a:rPr>
              <a:t>Y Velocity (cm/s)</a:t>
            </a:r>
            <a:endParaRPr lang="en-US" sz="1400" b="1" dirty="0">
              <a:solidFill>
                <a:srgbClr val="7030A0"/>
              </a:solidFill>
              <a:effectLst>
                <a:outerShdw blurRad="38100" dist="38100" dir="2700000" algn="tl">
                  <a:srgbClr val="000000">
                    <a:alpha val="43137"/>
                  </a:srgbClr>
                </a:outerShdw>
              </a:effectLst>
            </a:endParaRPr>
          </a:p>
        </p:txBody>
      </p:sp>
      <p:sp>
        <p:nvSpPr>
          <p:cNvPr id="38" name="Text Box 26"/>
          <p:cNvSpPr txBox="1">
            <a:spLocks noChangeArrowheads="1"/>
          </p:cNvSpPr>
          <p:nvPr/>
        </p:nvSpPr>
        <p:spPr bwMode="auto">
          <a:xfrm>
            <a:off x="4648200" y="4572000"/>
            <a:ext cx="1143000" cy="307777"/>
          </a:xfrm>
          <a:prstGeom prst="rect">
            <a:avLst/>
          </a:prstGeom>
          <a:gradFill>
            <a:gsLst>
              <a:gs pos="0">
                <a:schemeClr val="accent1">
                  <a:tint val="66000"/>
                  <a:satMod val="160000"/>
                  <a:alpha val="67000"/>
                </a:schemeClr>
              </a:gs>
              <a:gs pos="50000">
                <a:schemeClr val="accent1">
                  <a:tint val="44500"/>
                  <a:satMod val="160000"/>
                </a:schemeClr>
              </a:gs>
              <a:gs pos="100000">
                <a:schemeClr val="accent1">
                  <a:tint val="23500"/>
                  <a:satMod val="160000"/>
                </a:schemeClr>
              </a:gs>
            </a:gsLst>
            <a:lin ang="5400000" scaled="0"/>
          </a:gradFill>
          <a:ln w="9525" algn="ctr">
            <a:noFill/>
            <a:miter lim="800000"/>
            <a:headEnd/>
            <a:tailEnd/>
          </a:ln>
          <a:effectLst/>
        </p:spPr>
        <p:txBody>
          <a:bodyPr wrap="square">
            <a:spAutoFit/>
          </a:bodyPr>
          <a:lstStyle/>
          <a:p>
            <a:pPr algn="r">
              <a:spcBef>
                <a:spcPts val="0"/>
              </a:spcBef>
              <a:defRPr/>
            </a:pPr>
            <a:r>
              <a:rPr lang="en-US" sz="1400" dirty="0">
                <a:solidFill>
                  <a:srgbClr val="7030A0"/>
                </a:solidFill>
                <a:effectLst>
                  <a:outerShdw blurRad="38100" dist="38100" dir="2700000" algn="tl">
                    <a:srgbClr val="000000">
                      <a:alpha val="43137"/>
                    </a:srgbClr>
                  </a:outerShdw>
                </a:effectLst>
              </a:rPr>
              <a:t>Time To Peak</a:t>
            </a:r>
            <a:endParaRPr lang="en-US" sz="1400" b="1" dirty="0">
              <a:solidFill>
                <a:srgbClr val="7030A0"/>
              </a:solidFill>
              <a:effectLst>
                <a:outerShdw blurRad="38100" dist="38100" dir="2700000" algn="tl">
                  <a:srgbClr val="000000">
                    <a:alpha val="43137"/>
                  </a:srgbClr>
                </a:outerShdw>
              </a:effectLst>
            </a:endParaRPr>
          </a:p>
        </p:txBody>
      </p:sp>
      <p:sp>
        <p:nvSpPr>
          <p:cNvPr id="39" name="Text Box 26"/>
          <p:cNvSpPr txBox="1">
            <a:spLocks noChangeArrowheads="1"/>
          </p:cNvSpPr>
          <p:nvPr/>
        </p:nvSpPr>
        <p:spPr bwMode="auto">
          <a:xfrm>
            <a:off x="4648200" y="5029200"/>
            <a:ext cx="1143000" cy="307777"/>
          </a:xfrm>
          <a:prstGeom prst="rect">
            <a:avLst/>
          </a:prstGeom>
          <a:gradFill>
            <a:gsLst>
              <a:gs pos="0">
                <a:schemeClr val="accent1">
                  <a:tint val="66000"/>
                  <a:satMod val="160000"/>
                  <a:alpha val="67000"/>
                </a:schemeClr>
              </a:gs>
              <a:gs pos="50000">
                <a:schemeClr val="accent1">
                  <a:tint val="44500"/>
                  <a:satMod val="160000"/>
                </a:schemeClr>
              </a:gs>
              <a:gs pos="100000">
                <a:schemeClr val="accent1">
                  <a:tint val="23500"/>
                  <a:satMod val="160000"/>
                </a:schemeClr>
              </a:gs>
            </a:gsLst>
            <a:lin ang="5400000" scaled="0"/>
          </a:gradFill>
          <a:ln w="9525" algn="ctr">
            <a:noFill/>
            <a:miter lim="800000"/>
            <a:headEnd/>
            <a:tailEnd/>
          </a:ln>
          <a:effectLst/>
        </p:spPr>
        <p:txBody>
          <a:bodyPr wrap="square">
            <a:spAutoFit/>
          </a:bodyPr>
          <a:lstStyle/>
          <a:p>
            <a:pPr algn="r">
              <a:spcBef>
                <a:spcPts val="0"/>
              </a:spcBef>
              <a:defRPr/>
            </a:pPr>
            <a:r>
              <a:rPr lang="en-US" sz="1400" dirty="0">
                <a:solidFill>
                  <a:srgbClr val="7030A0"/>
                </a:solidFill>
                <a:effectLst>
                  <a:outerShdw blurRad="38100" dist="38100" dir="2700000" algn="tl">
                    <a:srgbClr val="000000">
                      <a:alpha val="43137"/>
                    </a:srgbClr>
                  </a:outerShdw>
                </a:effectLst>
              </a:rPr>
              <a:t>Duration</a:t>
            </a:r>
          </a:p>
        </p:txBody>
      </p:sp>
    </p:spTree>
    <p:extLst>
      <p:ext uri="{BB962C8B-B14F-4D97-AF65-F5344CB8AC3E}">
        <p14:creationId xmlns:p14="http://schemas.microsoft.com/office/powerpoint/2010/main" val="18243648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noChangeArrowheads="1"/>
          </p:cNvSpPr>
          <p:nvPr>
            <p:ph type="title"/>
          </p:nvPr>
        </p:nvSpPr>
        <p:spPr/>
        <p:txBody>
          <a:bodyPr anchor="t" anchorCtr="0"/>
          <a:lstStyle/>
          <a:p>
            <a:r>
              <a:rPr lang="en-US" dirty="0">
                <a:effectLst>
                  <a:outerShdw blurRad="38100" dist="38100" dir="2700000" algn="tl">
                    <a:srgbClr val="000000">
                      <a:alpha val="43137"/>
                    </a:srgbClr>
                  </a:outerShdw>
                </a:effectLst>
              </a:rPr>
              <a:t>4. Additional Features</a:t>
            </a:r>
          </a:p>
        </p:txBody>
      </p:sp>
      <p:sp>
        <p:nvSpPr>
          <p:cNvPr id="84994" name="Rectangle 3"/>
          <p:cNvSpPr>
            <a:spLocks noGrp="1" noChangeArrowheads="1"/>
          </p:cNvSpPr>
          <p:nvPr>
            <p:ph type="body" idx="1"/>
          </p:nvPr>
        </p:nvSpPr>
        <p:spPr/>
        <p:txBody>
          <a:bodyPr/>
          <a:lstStyle/>
          <a:p>
            <a:r>
              <a:rPr lang="en-US" dirty="0">
                <a:solidFill>
                  <a:schemeClr val="accent3">
                    <a:lumMod val="50000"/>
                  </a:schemeClr>
                </a:solidFill>
              </a:rPr>
              <a:t>Plug-ins (MovAlyzeR “</a:t>
            </a:r>
            <a:r>
              <a:rPr lang="en-US" sz="3200" dirty="0">
                <a:solidFill>
                  <a:schemeClr val="accent3">
                    <a:lumMod val="50000"/>
                  </a:schemeClr>
                </a:solidFill>
              </a:rPr>
              <a:t>External Apps”)</a:t>
            </a:r>
          </a:p>
          <a:p>
            <a:pPr lvl="1"/>
            <a:r>
              <a:rPr lang="en-US" dirty="0">
                <a:solidFill>
                  <a:schemeClr val="accent3">
                    <a:lumMod val="50000"/>
                  </a:schemeClr>
                </a:solidFill>
              </a:rPr>
              <a:t>Batch file, calling any executable</a:t>
            </a:r>
          </a:p>
          <a:p>
            <a:pPr lvl="1"/>
            <a:r>
              <a:rPr lang="en-US" dirty="0" err="1">
                <a:solidFill>
                  <a:schemeClr val="accent3">
                    <a:lumMod val="50000"/>
                  </a:schemeClr>
                </a:solidFill>
              </a:rPr>
              <a:t>Matlab</a:t>
            </a:r>
            <a:r>
              <a:rPr lang="en-US" dirty="0">
                <a:solidFill>
                  <a:schemeClr val="accent3">
                    <a:lumMod val="50000"/>
                  </a:schemeClr>
                </a:solidFill>
              </a:rPr>
              <a:t> script</a:t>
            </a:r>
            <a:endParaRPr lang="en-US" sz="2800" dirty="0">
              <a:solidFill>
                <a:schemeClr val="accent3">
                  <a:lumMod val="50000"/>
                </a:schemeClr>
              </a:solidFill>
            </a:endParaRPr>
          </a:p>
        </p:txBody>
      </p:sp>
      <p:sp>
        <p:nvSpPr>
          <p:cNvPr id="12" name="Slide Number Placeholder 11"/>
          <p:cNvSpPr>
            <a:spLocks noGrp="1"/>
          </p:cNvSpPr>
          <p:nvPr>
            <p:ph type="sldNum" sz="quarter" idx="12"/>
          </p:nvPr>
        </p:nvSpPr>
        <p:spPr/>
        <p:txBody>
          <a:bodyPr/>
          <a:lstStyle/>
          <a:p>
            <a:pPr>
              <a:defRPr/>
            </a:pPr>
            <a:fld id="{A9B5FB31-1605-4D6C-920F-1FE51713155E}" type="slidenum">
              <a:rPr lang="en-US" smtClean="0"/>
              <a:pPr>
                <a:defRPr/>
              </a:pPr>
              <a:t>22</a:t>
            </a:fld>
            <a:endParaRPr lang="en-US"/>
          </a:p>
        </p:txBody>
      </p:sp>
      <p:sp>
        <p:nvSpPr>
          <p:cNvPr id="2" name="Date Placeholder 1"/>
          <p:cNvSpPr>
            <a:spLocks noGrp="1"/>
          </p:cNvSpPr>
          <p:nvPr>
            <p:ph type="dt" sz="half" idx="10"/>
          </p:nvPr>
        </p:nvSpPr>
        <p:spPr/>
        <p:txBody>
          <a:bodyPr/>
          <a:lstStyle/>
          <a:p>
            <a:fld id="{A92AF1CE-EBBD-457A-93FB-49EC7D8A8CAF}" type="datetime1">
              <a:rPr lang="en-US" smtClean="0"/>
              <a:pPr/>
              <a:t>4/20/20</a:t>
            </a:fld>
            <a:endParaRPr lang="en-US"/>
          </a:p>
        </p:txBody>
      </p:sp>
    </p:spTree>
    <p:extLst>
      <p:ext uri="{BB962C8B-B14F-4D97-AF65-F5344CB8AC3E}">
        <p14:creationId xmlns:p14="http://schemas.microsoft.com/office/powerpoint/2010/main" val="31137581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F6D01-97BA-5F47-A433-E2F4875A66B7}"/>
              </a:ext>
            </a:extLst>
          </p:cNvPr>
          <p:cNvSpPr>
            <a:spLocks noGrp="1"/>
          </p:cNvSpPr>
          <p:nvPr>
            <p:ph type="title"/>
          </p:nvPr>
        </p:nvSpPr>
        <p:spPr/>
        <p:txBody>
          <a:bodyPr>
            <a:normAutofit/>
          </a:bodyPr>
          <a:lstStyle/>
          <a:p>
            <a:r>
              <a:rPr lang="en-US" sz="3000" dirty="0"/>
              <a:t>Acknowledgements, Disclosures, and Disclaimers</a:t>
            </a:r>
          </a:p>
        </p:txBody>
      </p:sp>
      <p:sp>
        <p:nvSpPr>
          <p:cNvPr id="3" name="Content Placeholder 2">
            <a:extLst>
              <a:ext uri="{FF2B5EF4-FFF2-40B4-BE49-F238E27FC236}">
                <a16:creationId xmlns:a16="http://schemas.microsoft.com/office/drawing/2014/main" id="{65DC1FF0-B290-B944-B577-A702C9F4BAFD}"/>
              </a:ext>
            </a:extLst>
          </p:cNvPr>
          <p:cNvSpPr>
            <a:spLocks noGrp="1"/>
          </p:cNvSpPr>
          <p:nvPr>
            <p:ph idx="1"/>
          </p:nvPr>
        </p:nvSpPr>
        <p:spPr>
          <a:xfrm>
            <a:off x="822960" y="2438401"/>
            <a:ext cx="7543800" cy="3082289"/>
          </a:xfrm>
        </p:spPr>
        <p:txBody>
          <a:bodyPr>
            <a:normAutofit fontScale="25000" lnSpcReduction="20000"/>
          </a:bodyPr>
          <a:lstStyle/>
          <a:p>
            <a:pPr lvl="0"/>
            <a:r>
              <a:rPr lang="en-US" sz="6000" dirty="0"/>
              <a:t>The authors would like to acknowledge the computational support of </a:t>
            </a:r>
            <a:r>
              <a:rPr lang="en-US" sz="6000" dirty="0" err="1"/>
              <a:t>Sciometrics</a:t>
            </a:r>
            <a:r>
              <a:rPr lang="en-US" sz="6000" dirty="0"/>
              <a:t>; the Center for Statistics and Applications in Forensic Evidence; and the scientists from the FBI Laboratory for their reviews and comments.</a:t>
            </a:r>
          </a:p>
          <a:p>
            <a:pPr lvl="0"/>
            <a:r>
              <a:rPr lang="en-US" sz="6000" dirty="0"/>
              <a:t>Various parts of this work are/have been supported under a Contract Award from the Counterterrorism and Forensic Science Research Unit of the Federal Bureau of Investigation's Laboratory Division, and three grants from the National Institute of Justice, U.S. Department of Justice (Awards No. 2009-DN-BX-K234, No. 2017-DN-BX-0148, and 2018-DU-BX-0228).</a:t>
            </a:r>
            <a:r>
              <a:rPr lang="en-US" sz="5400" dirty="0"/>
              <a:t>	</a:t>
            </a:r>
          </a:p>
          <a:p>
            <a:pPr lvl="0"/>
            <a:r>
              <a:rPr lang="en-US" sz="6000" dirty="0"/>
              <a:t>Names of commercial manufacturers are provided for information only and inclusion does not imply endorsement by the FBI. </a:t>
            </a:r>
          </a:p>
          <a:p>
            <a:pPr lvl="0"/>
            <a:r>
              <a:rPr lang="en-US" sz="6000" dirty="0"/>
              <a:t>Points of view in this document are those of the authors and do not necessarily represent the official position of the National Institute of Justice, the FBI, or the US Government.</a:t>
            </a:r>
          </a:p>
          <a:p>
            <a:pPr marL="0" indent="0">
              <a:buNone/>
            </a:pPr>
            <a:endParaRPr lang="en-US" sz="6000" dirty="0"/>
          </a:p>
          <a:p>
            <a:pPr lvl="0"/>
            <a:endParaRPr lang="en-US" sz="1500" dirty="0"/>
          </a:p>
          <a:p>
            <a:pPr lvl="0"/>
            <a:endParaRPr lang="en-US" sz="1500" dirty="0"/>
          </a:p>
          <a:p>
            <a:endParaRPr lang="en-US" dirty="0"/>
          </a:p>
        </p:txBody>
      </p:sp>
    </p:spTree>
    <p:extLst>
      <p:ext uri="{BB962C8B-B14F-4D97-AF65-F5344CB8AC3E}">
        <p14:creationId xmlns:p14="http://schemas.microsoft.com/office/powerpoint/2010/main" val="231009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05773-5290-8049-AFC3-ADE74A8CEFB8}"/>
              </a:ext>
            </a:extLst>
          </p:cNvPr>
          <p:cNvSpPr>
            <a:spLocks noGrp="1"/>
          </p:cNvSpPr>
          <p:nvPr>
            <p:ph type="title"/>
          </p:nvPr>
        </p:nvSpPr>
        <p:spPr/>
        <p:txBody>
          <a:bodyPr/>
          <a:lstStyle/>
          <a:p>
            <a:r>
              <a:rPr lang="en-US" dirty="0"/>
              <a:t>Sampling and Processing</a:t>
            </a:r>
          </a:p>
        </p:txBody>
      </p:sp>
      <p:sp>
        <p:nvSpPr>
          <p:cNvPr id="3" name="Text Placeholder 2">
            <a:extLst>
              <a:ext uri="{FF2B5EF4-FFF2-40B4-BE49-F238E27FC236}">
                <a16:creationId xmlns:a16="http://schemas.microsoft.com/office/drawing/2014/main" id="{415FF0ED-A6FC-5B43-B142-8AB60FCF3FC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16300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3BF77-BB19-8243-8760-65E9422FFEC2}"/>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E09EA151-6E77-BE43-9E96-BD31AA04EEC3}"/>
              </a:ext>
            </a:extLst>
          </p:cNvPr>
          <p:cNvSpPr>
            <a:spLocks noGrp="1"/>
          </p:cNvSpPr>
          <p:nvPr>
            <p:ph idx="1"/>
          </p:nvPr>
        </p:nvSpPr>
        <p:spPr/>
        <p:txBody>
          <a:bodyPr>
            <a:normAutofit fontScale="70000" lnSpcReduction="20000"/>
          </a:bodyPr>
          <a:lstStyle/>
          <a:p>
            <a:pPr>
              <a:buFont typeface="Wingdings" pitchFamily="2" charset="2"/>
              <a:buChar char="§"/>
            </a:pPr>
            <a:r>
              <a:rPr lang="en-US" dirty="0"/>
              <a:t> The dataset consists of </a:t>
            </a:r>
          </a:p>
          <a:p>
            <a:pPr lvl="1">
              <a:buFont typeface="Wingdings" pitchFamily="2" charset="2"/>
              <a:buChar char="§"/>
            </a:pPr>
            <a:r>
              <a:rPr lang="en-US" dirty="0"/>
              <a:t>40 individual writers</a:t>
            </a:r>
          </a:p>
          <a:p>
            <a:pPr lvl="1">
              <a:buFont typeface="Wingdings" pitchFamily="2" charset="2"/>
              <a:buChar char="§"/>
            </a:pPr>
            <a:r>
              <a:rPr lang="en-US" dirty="0"/>
              <a:t>6 phrases from the London Letter</a:t>
            </a:r>
          </a:p>
          <a:p>
            <a:pPr lvl="1">
              <a:buFont typeface="Wingdings" pitchFamily="2" charset="2"/>
              <a:buChar char="§"/>
            </a:pPr>
            <a:r>
              <a:rPr lang="en-US" dirty="0"/>
              <a:t>5 repeats per phrase</a:t>
            </a:r>
          </a:p>
          <a:p>
            <a:pPr lvl="1">
              <a:buFont typeface="Wingdings" pitchFamily="2" charset="2"/>
              <a:buChar char="§"/>
            </a:pPr>
            <a:r>
              <a:rPr lang="en-US" dirty="0"/>
              <a:t>2 writing styles (print and cursive)</a:t>
            </a:r>
          </a:p>
          <a:p>
            <a:pPr marL="457200" lvl="1" indent="0">
              <a:buNone/>
            </a:pPr>
            <a:endParaRPr lang="en-US" dirty="0"/>
          </a:p>
          <a:p>
            <a:pPr>
              <a:buFont typeface="Wingdings" pitchFamily="2" charset="2"/>
              <a:buChar char="§"/>
            </a:pPr>
            <a:r>
              <a:rPr lang="en-US" dirty="0"/>
              <a:t>Note for pairwise comparisons- i.e. Nearest Neighbor or </a:t>
            </a:r>
            <a:r>
              <a:rPr lang="en-US" dirty="0" err="1"/>
              <a:t>hclust</a:t>
            </a:r>
            <a:r>
              <a:rPr lang="en-US" dirty="0"/>
              <a:t> based methods</a:t>
            </a:r>
          </a:p>
          <a:p>
            <a:pPr lvl="1">
              <a:buFont typeface="Wingdings" pitchFamily="2" charset="2"/>
              <a:buChar char="§"/>
            </a:pPr>
            <a:r>
              <a:rPr lang="en-US" dirty="0"/>
              <a:t>Per phrase and writing style, there are 13,530 pairs.  </a:t>
            </a:r>
          </a:p>
          <a:p>
            <a:pPr lvl="1">
              <a:buFont typeface="Wingdings" pitchFamily="2" charset="2"/>
              <a:buChar char="§"/>
            </a:pPr>
            <a:r>
              <a:rPr lang="en-US" dirty="0"/>
              <a:t>330 within-writer pairs</a:t>
            </a:r>
          </a:p>
          <a:p>
            <a:pPr lvl="1">
              <a:buFont typeface="Wingdings" pitchFamily="2" charset="2"/>
              <a:buChar char="§"/>
            </a:pPr>
            <a:r>
              <a:rPr lang="en-US" dirty="0"/>
              <a:t>13,200 between-writer pairs</a:t>
            </a:r>
          </a:p>
          <a:p>
            <a:pPr marL="0" indent="0">
              <a:buNone/>
            </a:pPr>
            <a:endParaRPr lang="en-US" dirty="0"/>
          </a:p>
          <a:p>
            <a:pPr marL="0" indent="0">
              <a:buNone/>
            </a:pPr>
            <a:endParaRPr lang="en-US" dirty="0"/>
          </a:p>
          <a:p>
            <a:pPr marL="0" indent="0">
              <a:buNone/>
            </a:pPr>
            <a:r>
              <a:rPr lang="en-US" i="1" dirty="0"/>
              <a:t>Every sample was processed through the </a:t>
            </a:r>
            <a:r>
              <a:rPr lang="en-US" i="1" dirty="0" err="1"/>
              <a:t>MoVAlyzeR</a:t>
            </a:r>
            <a:r>
              <a:rPr lang="en-US" i="1" dirty="0"/>
              <a:t>® system.</a:t>
            </a:r>
          </a:p>
          <a:p>
            <a:pPr lvl="1">
              <a:buFont typeface="Wingdings" pitchFamily="2" charset="2"/>
              <a:buChar char="§"/>
            </a:pPr>
            <a:endParaRPr lang="en-US" dirty="0"/>
          </a:p>
        </p:txBody>
      </p:sp>
    </p:spTree>
    <p:extLst>
      <p:ext uri="{BB962C8B-B14F-4D97-AF65-F5344CB8AC3E}">
        <p14:creationId xmlns:p14="http://schemas.microsoft.com/office/powerpoint/2010/main" val="537016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5F372-A854-2442-9BE9-0535E8278115}"/>
              </a:ext>
            </a:extLst>
          </p:cNvPr>
          <p:cNvSpPr>
            <a:spLocks noGrp="1"/>
          </p:cNvSpPr>
          <p:nvPr>
            <p:ph type="title"/>
          </p:nvPr>
        </p:nvSpPr>
        <p:spPr/>
        <p:txBody>
          <a:bodyPr/>
          <a:lstStyle/>
          <a:p>
            <a:r>
              <a:rPr lang="en-US" dirty="0"/>
              <a:t>The 6 Phrases</a:t>
            </a:r>
          </a:p>
        </p:txBody>
      </p:sp>
      <p:graphicFrame>
        <p:nvGraphicFramePr>
          <p:cNvPr id="4" name="Content Placeholder 3">
            <a:extLst>
              <a:ext uri="{FF2B5EF4-FFF2-40B4-BE49-F238E27FC236}">
                <a16:creationId xmlns:a16="http://schemas.microsoft.com/office/drawing/2014/main" id="{35F6D4D9-D33A-0D47-9CC6-48E190872FB2}"/>
              </a:ext>
            </a:extLst>
          </p:cNvPr>
          <p:cNvGraphicFramePr>
            <a:graphicFrameLocks noGrp="1"/>
          </p:cNvGraphicFramePr>
          <p:nvPr>
            <p:ph idx="1"/>
          </p:nvPr>
        </p:nvGraphicFramePr>
        <p:xfrm>
          <a:off x="1838325" y="2316941"/>
          <a:ext cx="5513070" cy="2830926"/>
        </p:xfrm>
        <a:graphic>
          <a:graphicData uri="http://schemas.openxmlformats.org/drawingml/2006/table">
            <a:tbl>
              <a:tblPr firstRow="1" firstCol="1" bandRow="1">
                <a:tableStyleId>{3B4B98B0-60AC-42C2-AFA5-B58CD77FA1E5}</a:tableStyleId>
              </a:tblPr>
              <a:tblGrid>
                <a:gridCol w="5513070">
                  <a:extLst>
                    <a:ext uri="{9D8B030D-6E8A-4147-A177-3AD203B41FA5}">
                      <a16:colId xmlns:a16="http://schemas.microsoft.com/office/drawing/2014/main" val="858714791"/>
                    </a:ext>
                  </a:extLst>
                </a:gridCol>
              </a:tblGrid>
              <a:tr h="471821">
                <a:tc>
                  <a:txBody>
                    <a:bodyPr/>
                    <a:lstStyle/>
                    <a:p>
                      <a:pPr marL="0" marR="0" algn="ctr">
                        <a:lnSpc>
                          <a:spcPct val="200000"/>
                        </a:lnSpc>
                        <a:spcBef>
                          <a:spcPts val="0"/>
                        </a:spcBef>
                        <a:spcAft>
                          <a:spcPts val="0"/>
                        </a:spcAft>
                      </a:pPr>
                      <a:r>
                        <a:rPr lang="en-US" sz="1800" dirty="0">
                          <a:effectLst/>
                        </a:rPr>
                        <a:t>Our London business is good</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3173386009"/>
                  </a:ext>
                </a:extLst>
              </a:tr>
              <a:tr h="471821">
                <a:tc>
                  <a:txBody>
                    <a:bodyPr/>
                    <a:lstStyle/>
                    <a:p>
                      <a:pPr marL="0" marR="0" algn="ctr">
                        <a:lnSpc>
                          <a:spcPct val="200000"/>
                        </a:lnSpc>
                        <a:spcBef>
                          <a:spcPts val="0"/>
                        </a:spcBef>
                        <a:spcAft>
                          <a:spcPts val="0"/>
                        </a:spcAft>
                      </a:pPr>
                      <a:r>
                        <a:rPr lang="en-US" sz="1800" dirty="0">
                          <a:effectLst/>
                        </a:rPr>
                        <a:t>but Vienna and Berlin are quiet</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664021752"/>
                  </a:ext>
                </a:extLst>
              </a:tr>
              <a:tr h="471821">
                <a:tc>
                  <a:txBody>
                    <a:bodyPr/>
                    <a:lstStyle/>
                    <a:p>
                      <a:pPr marL="0" marR="0" algn="ctr">
                        <a:lnSpc>
                          <a:spcPct val="200000"/>
                        </a:lnSpc>
                        <a:spcBef>
                          <a:spcPts val="0"/>
                        </a:spcBef>
                        <a:spcAft>
                          <a:spcPts val="0"/>
                        </a:spcAft>
                      </a:pPr>
                      <a:r>
                        <a:rPr lang="en-US" sz="1800" dirty="0">
                          <a:effectLst/>
                        </a:rPr>
                        <a:t>Mr. Lloyd has gone to Switzerland</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357573120"/>
                  </a:ext>
                </a:extLst>
              </a:tr>
              <a:tr h="471821">
                <a:tc>
                  <a:txBody>
                    <a:bodyPr/>
                    <a:lstStyle/>
                    <a:p>
                      <a:pPr marL="0" marR="0" algn="ctr">
                        <a:lnSpc>
                          <a:spcPct val="200000"/>
                        </a:lnSpc>
                        <a:spcBef>
                          <a:spcPts val="0"/>
                        </a:spcBef>
                        <a:spcAft>
                          <a:spcPts val="0"/>
                        </a:spcAft>
                      </a:pPr>
                      <a:r>
                        <a:rPr lang="en-US" sz="1800" dirty="0">
                          <a:effectLst/>
                        </a:rPr>
                        <a:t>and I hope for good news</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3983372911"/>
                  </a:ext>
                </a:extLst>
              </a:tr>
              <a:tr h="471821">
                <a:tc>
                  <a:txBody>
                    <a:bodyPr/>
                    <a:lstStyle/>
                    <a:p>
                      <a:pPr marL="0" marR="0" algn="ctr">
                        <a:lnSpc>
                          <a:spcPct val="200000"/>
                        </a:lnSpc>
                        <a:spcBef>
                          <a:spcPts val="0"/>
                        </a:spcBef>
                        <a:spcAft>
                          <a:spcPts val="0"/>
                        </a:spcAft>
                      </a:pPr>
                      <a:r>
                        <a:rPr lang="en-US" sz="1800">
                          <a:effectLst/>
                        </a:rPr>
                        <a:t>He will be there for a week</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3950025558"/>
                  </a:ext>
                </a:extLst>
              </a:tr>
              <a:tr h="471821">
                <a:tc>
                  <a:txBody>
                    <a:bodyPr/>
                    <a:lstStyle/>
                    <a:p>
                      <a:pPr marL="0" marR="0" algn="ctr">
                        <a:lnSpc>
                          <a:spcPct val="200000"/>
                        </a:lnSpc>
                        <a:spcBef>
                          <a:spcPts val="0"/>
                        </a:spcBef>
                        <a:spcAft>
                          <a:spcPts val="0"/>
                        </a:spcAft>
                      </a:pPr>
                      <a:r>
                        <a:rPr lang="en-US" sz="1800" dirty="0">
                          <a:effectLst/>
                        </a:rPr>
                        <a:t>And then goes to Turin</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807501874"/>
                  </a:ext>
                </a:extLst>
              </a:tr>
            </a:tbl>
          </a:graphicData>
        </a:graphic>
      </p:graphicFrame>
    </p:spTree>
    <p:extLst>
      <p:ext uri="{BB962C8B-B14F-4D97-AF65-F5344CB8AC3E}">
        <p14:creationId xmlns:p14="http://schemas.microsoft.com/office/powerpoint/2010/main" val="1882972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6ADBF-BE91-1743-BB7F-FC3DFA350CC7}"/>
              </a:ext>
            </a:extLst>
          </p:cNvPr>
          <p:cNvSpPr>
            <a:spLocks noGrp="1"/>
          </p:cNvSpPr>
          <p:nvPr>
            <p:ph type="title"/>
          </p:nvPr>
        </p:nvSpPr>
        <p:spPr/>
        <p:txBody>
          <a:bodyPr/>
          <a:lstStyle/>
          <a:p>
            <a:r>
              <a:rPr lang="en-US" dirty="0"/>
              <a:t>Five Repeats of Phrase #5</a:t>
            </a:r>
          </a:p>
        </p:txBody>
      </p:sp>
      <p:pic>
        <p:nvPicPr>
          <p:cNvPr id="5" name="Content Placeholder 4" descr="A screenshot of a cell phone&#10;&#10;Description automatically generated">
            <a:extLst>
              <a:ext uri="{FF2B5EF4-FFF2-40B4-BE49-F238E27FC236}">
                <a16:creationId xmlns:a16="http://schemas.microsoft.com/office/drawing/2014/main" id="{8E769DF8-B32A-6248-8327-3944542A4348}"/>
              </a:ext>
            </a:extLst>
          </p:cNvPr>
          <p:cNvPicPr>
            <a:picLocks noGrp="1" noChangeAspect="1"/>
          </p:cNvPicPr>
          <p:nvPr>
            <p:ph idx="1"/>
          </p:nvPr>
        </p:nvPicPr>
        <p:blipFill rotWithShape="1">
          <a:blip r:embed="rId3"/>
          <a:srcRect l="18797" t="9698" r="25396" b="34611"/>
          <a:stretch/>
        </p:blipFill>
        <p:spPr>
          <a:xfrm rot="16140000">
            <a:off x="3004522" y="2036807"/>
            <a:ext cx="3058751" cy="3950208"/>
          </a:xfrm>
        </p:spPr>
      </p:pic>
    </p:spTree>
    <p:extLst>
      <p:ext uri="{BB962C8B-B14F-4D97-AF65-F5344CB8AC3E}">
        <p14:creationId xmlns:p14="http://schemas.microsoft.com/office/powerpoint/2010/main" val="3971562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4A0F9-85D7-244C-A129-C7A2096C0E69}"/>
              </a:ext>
            </a:extLst>
          </p:cNvPr>
          <p:cNvSpPr>
            <a:spLocks noGrp="1"/>
          </p:cNvSpPr>
          <p:nvPr>
            <p:ph type="title"/>
          </p:nvPr>
        </p:nvSpPr>
        <p:spPr/>
        <p:txBody>
          <a:bodyPr/>
          <a:lstStyle/>
          <a:p>
            <a:r>
              <a:rPr lang="en-US" dirty="0"/>
              <a:t>Goals of the project</a:t>
            </a:r>
          </a:p>
        </p:txBody>
      </p:sp>
      <p:sp>
        <p:nvSpPr>
          <p:cNvPr id="3" name="Content Placeholder 2">
            <a:extLst>
              <a:ext uri="{FF2B5EF4-FFF2-40B4-BE49-F238E27FC236}">
                <a16:creationId xmlns:a16="http://schemas.microsoft.com/office/drawing/2014/main" id="{EE51A0AC-785C-AF4C-9F7C-54BE2CD4E149}"/>
              </a:ext>
            </a:extLst>
          </p:cNvPr>
          <p:cNvSpPr>
            <a:spLocks noGrp="1"/>
          </p:cNvSpPr>
          <p:nvPr>
            <p:ph idx="1"/>
          </p:nvPr>
        </p:nvSpPr>
        <p:spPr/>
        <p:txBody>
          <a:bodyPr>
            <a:normAutofit lnSpcReduction="10000"/>
          </a:bodyPr>
          <a:lstStyle/>
          <a:p>
            <a:r>
              <a:rPr lang="en-US" dirty="0"/>
              <a:t>Determine if it is reasonable to be able to predict the following for each writing sample-</a:t>
            </a:r>
          </a:p>
          <a:p>
            <a:pPr marL="0" indent="0">
              <a:buNone/>
            </a:pPr>
            <a:endParaRPr lang="en-US" dirty="0"/>
          </a:p>
          <a:p>
            <a:pPr lvl="1"/>
            <a:r>
              <a:rPr lang="en-US" dirty="0"/>
              <a:t>What phrase was written.</a:t>
            </a:r>
          </a:p>
          <a:p>
            <a:pPr lvl="1"/>
            <a:r>
              <a:rPr lang="en-US" dirty="0"/>
              <a:t>Was Cursive or Print used.</a:t>
            </a:r>
          </a:p>
          <a:p>
            <a:pPr lvl="1"/>
            <a:r>
              <a:rPr lang="en-US" dirty="0"/>
              <a:t>Who was the writer of the sample.</a:t>
            </a:r>
          </a:p>
          <a:p>
            <a:pPr marL="457200" lvl="1" indent="0">
              <a:buNone/>
            </a:pPr>
            <a:endParaRPr lang="en-US" dirty="0"/>
          </a:p>
          <a:p>
            <a:pPr marL="457200" lvl="1" indent="0">
              <a:buNone/>
            </a:pPr>
            <a:r>
              <a:rPr lang="en-US" i="1" dirty="0"/>
              <a:t>There are three different classification tasks for each object to be classified!</a:t>
            </a:r>
          </a:p>
        </p:txBody>
      </p:sp>
    </p:spTree>
    <p:extLst>
      <p:ext uri="{BB962C8B-B14F-4D97-AF65-F5344CB8AC3E}">
        <p14:creationId xmlns:p14="http://schemas.microsoft.com/office/powerpoint/2010/main" val="2363085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6359E-6EA2-C241-9047-F425A9CF1740}"/>
              </a:ext>
            </a:extLst>
          </p:cNvPr>
          <p:cNvSpPr>
            <a:spLocks noGrp="1"/>
          </p:cNvSpPr>
          <p:nvPr>
            <p:ph type="title"/>
          </p:nvPr>
        </p:nvSpPr>
        <p:spPr/>
        <p:txBody>
          <a:bodyPr/>
          <a:lstStyle/>
          <a:p>
            <a:r>
              <a:rPr lang="en-US" dirty="0"/>
              <a:t>Features</a:t>
            </a:r>
          </a:p>
        </p:txBody>
      </p:sp>
      <p:sp>
        <p:nvSpPr>
          <p:cNvPr id="3" name="Content Placeholder 2">
            <a:extLst>
              <a:ext uri="{FF2B5EF4-FFF2-40B4-BE49-F238E27FC236}">
                <a16:creationId xmlns:a16="http://schemas.microsoft.com/office/drawing/2014/main" id="{F75BF1CB-B9AB-E443-9668-38A69101D2FF}"/>
              </a:ext>
            </a:extLst>
          </p:cNvPr>
          <p:cNvSpPr>
            <a:spLocks noGrp="1"/>
          </p:cNvSpPr>
          <p:nvPr>
            <p:ph idx="1"/>
          </p:nvPr>
        </p:nvSpPr>
        <p:spPr/>
        <p:txBody>
          <a:bodyPr/>
          <a:lstStyle/>
          <a:p>
            <a:r>
              <a:rPr lang="en-US" dirty="0"/>
              <a:t>We will be using a subset of the features from the </a:t>
            </a:r>
            <a:r>
              <a:rPr lang="en-US" dirty="0" err="1"/>
              <a:t>MoVAlyzeR</a:t>
            </a:r>
            <a:r>
              <a:rPr lang="en-US" dirty="0"/>
              <a:t>® system.</a:t>
            </a:r>
          </a:p>
          <a:p>
            <a:pPr marL="0" indent="0">
              <a:buNone/>
            </a:pPr>
            <a:endParaRPr lang="en-US" dirty="0"/>
          </a:p>
          <a:p>
            <a:r>
              <a:rPr lang="en-US" dirty="0"/>
              <a:t>These features are designed to characterize various writing characteristics that can be captured in real time setting.</a:t>
            </a:r>
          </a:p>
          <a:p>
            <a:endParaRPr lang="en-US" dirty="0"/>
          </a:p>
          <a:p>
            <a:r>
              <a:rPr lang="en-US" dirty="0"/>
              <a:t>Please see the links for </a:t>
            </a:r>
            <a:r>
              <a:rPr lang="en-US"/>
              <a:t>additional information.</a:t>
            </a:r>
            <a:endParaRPr lang="en-US" dirty="0"/>
          </a:p>
          <a:p>
            <a:endParaRPr lang="en-US" dirty="0"/>
          </a:p>
        </p:txBody>
      </p:sp>
    </p:spTree>
    <p:extLst>
      <p:ext uri="{BB962C8B-B14F-4D97-AF65-F5344CB8AC3E}">
        <p14:creationId xmlns:p14="http://schemas.microsoft.com/office/powerpoint/2010/main" val="1909581562"/>
      </p:ext>
    </p:extLst>
  </p:cSld>
  <p:clrMapOvr>
    <a:masterClrMapping/>
  </p:clrMapOvr>
</p:sld>
</file>

<file path=ppt/theme/theme1.xml><?xml version="1.0" encoding="utf-8"?>
<a:theme xmlns:a="http://schemas.openxmlformats.org/drawingml/2006/main" name="blan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1725</TotalTime>
  <Words>1137</Words>
  <Application>Microsoft Macintosh PowerPoint</Application>
  <PresentationFormat>On-screen Show (4:3)</PresentationFormat>
  <Paragraphs>182</Paragraphs>
  <Slides>22</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Arial Narrow</vt:lpstr>
      <vt:lpstr>Calibri</vt:lpstr>
      <vt:lpstr>Wingdings</vt:lpstr>
      <vt:lpstr>blank</vt:lpstr>
      <vt:lpstr>Handwriting Samples</vt:lpstr>
      <vt:lpstr>Acknowledgements, Disclosures, and Disclaimers</vt:lpstr>
      <vt:lpstr>Acknowledgements, Disclosures, and Disclaimers</vt:lpstr>
      <vt:lpstr>Sampling and Processing</vt:lpstr>
      <vt:lpstr>Data Collection</vt:lpstr>
      <vt:lpstr>The 6 Phrases</vt:lpstr>
      <vt:lpstr>Five Repeats of Phrase #5</vt:lpstr>
      <vt:lpstr>Goals of the project</vt:lpstr>
      <vt:lpstr>Features</vt:lpstr>
      <vt:lpstr>Introduction to MovAlyzeR Features</vt:lpstr>
      <vt:lpstr>MovAlyzeR Features (Extracted features)</vt:lpstr>
      <vt:lpstr>1a. Static (Shape) Features</vt:lpstr>
      <vt:lpstr>1b. Static (Shape) Features</vt:lpstr>
      <vt:lpstr>1c. Static (Shape) Features</vt:lpstr>
      <vt:lpstr>1d. Static (Shape) Features</vt:lpstr>
      <vt:lpstr>2. Dynamic Features</vt:lpstr>
      <vt:lpstr>2a. Dynamic Features</vt:lpstr>
      <vt:lpstr>2b. Dynamic Features</vt:lpstr>
      <vt:lpstr>3a. Dysfluency Features</vt:lpstr>
      <vt:lpstr>3b. Dysfluency Features</vt:lpstr>
      <vt:lpstr>3c. Dysfluency Features</vt:lpstr>
      <vt:lpstr>4. Additional Features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 Static Features</dc:title>
  <dc:creator>hans3</dc:creator>
  <cp:lastModifiedBy>Saunders, Christopher</cp:lastModifiedBy>
  <cp:revision>29</cp:revision>
  <dcterms:created xsi:type="dcterms:W3CDTF">2016-03-24T03:31:42Z</dcterms:created>
  <dcterms:modified xsi:type="dcterms:W3CDTF">2020-04-21T23:35:44Z</dcterms:modified>
</cp:coreProperties>
</file>